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notesSlides/notesSlide7.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comments/comment1.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60" r:id="rId3"/>
    <p:sldId id="275" r:id="rId4"/>
    <p:sldId id="257" r:id="rId5"/>
    <p:sldId id="258" r:id="rId6"/>
    <p:sldId id="267" r:id="rId7"/>
    <p:sldId id="263" r:id="rId8"/>
    <p:sldId id="265" r:id="rId9"/>
    <p:sldId id="272" r:id="rId10"/>
    <p:sldId id="270" r:id="rId11"/>
    <p:sldId id="274"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fo" initials="c" lastIdx="1" clrIdx="0">
    <p:extLst>
      <p:ext uri="{19B8F6BF-5375-455C-9EA6-DF929625EA0E}">
        <p15:presenceInfo xmlns:p15="http://schemas.microsoft.com/office/powerpoint/2012/main" userId="cf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autoAdjust="0"/>
    <p:restoredTop sz="77364" autoAdjust="0"/>
  </p:normalViewPr>
  <p:slideViewPr>
    <p:cSldViewPr snapToGrid="0">
      <p:cViewPr varScale="1">
        <p:scale>
          <a:sx n="84" d="100"/>
          <a:sy n="84" d="100"/>
        </p:scale>
        <p:origin x="198" y="132"/>
      </p:cViewPr>
      <p:guideLst>
        <p:guide orient="horz" pos="2160"/>
        <p:guide pos="3840"/>
      </p:guideLst>
    </p:cSldViewPr>
  </p:slideViewPr>
  <p:notesTextViewPr>
    <p:cViewPr>
      <p:scale>
        <a:sx n="1" d="1"/>
        <a:sy n="1" d="1"/>
      </p:scale>
      <p:origin x="0" y="0"/>
    </p:cViewPr>
  </p:notesTextViewPr>
  <p:notesViewPr>
    <p:cSldViewPr snapToGrid="0">
      <p:cViewPr varScale="1">
        <p:scale>
          <a:sx n="75" d="100"/>
          <a:sy n="75" d="100"/>
        </p:scale>
        <p:origin x="2938"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41"/>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2812499999999997E-2"/>
          <c:y val="9.7656120961114604E-2"/>
          <c:w val="0.83437499999999998"/>
          <c:h val="0.81406275750106105"/>
        </c:manualLayout>
      </c:layout>
      <c:pie3DChart>
        <c:varyColors val="1"/>
        <c:ser>
          <c:idx val="0"/>
          <c:order val="0"/>
          <c:tx>
            <c:strRef>
              <c:f>Sheet1!$B$1</c:f>
              <c:strCache>
                <c:ptCount val="1"/>
                <c:pt idx="0">
                  <c:v>2018 Total Tax Collections = $19,549,080_x000d_</c:v>
                </c:pt>
              </c:strCache>
            </c:strRef>
          </c:tx>
          <c:explosion val="16"/>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8D4A-47F7-90D5-22F99A1B56A4}"/>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8D4A-47F7-90D5-22F99A1B56A4}"/>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8D4A-47F7-90D5-22F99A1B56A4}"/>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8D4A-47F7-90D5-22F99A1B56A4}"/>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8D4A-47F7-90D5-22F99A1B56A4}"/>
              </c:ext>
            </c:extLst>
          </c:dPt>
          <c:dLbls>
            <c:dLbl>
              <c:idx val="0"/>
              <c:layout>
                <c:manualLayout>
                  <c:x val="2.3437499999999899E-2"/>
                  <c:y val="-2.8124998269869701E-2"/>
                </c:manualLayout>
              </c:layout>
              <c:tx>
                <c:rich>
                  <a:bodyPr/>
                  <a:lstStyle/>
                  <a:p>
                    <a:r>
                      <a:rPr lang="pt-BR" dirty="0"/>
                      <a:t>Municipal Tax Levy, $5,452,642, 25.8%</a:t>
                    </a:r>
                  </a:p>
                </c:rich>
              </c:tx>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8D4A-47F7-90D5-22F99A1B56A4}"/>
                </c:ext>
              </c:extLst>
            </c:dLbl>
            <c:dLbl>
              <c:idx val="1"/>
              <c:tx>
                <c:rich>
                  <a:bodyPr/>
                  <a:lstStyle/>
                  <a:p>
                    <a:r>
                      <a:rPr lang="en-US" dirty="0"/>
                      <a:t>Dunellen BOE, $12,925,859, 61.0%</a:t>
                    </a:r>
                  </a:p>
                </c:rich>
              </c:tx>
              <c:dLblPos val="outEnd"/>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8D4A-47F7-90D5-22F99A1B56A4}"/>
                </c:ext>
              </c:extLst>
            </c:dLbl>
            <c:dLbl>
              <c:idx val="2"/>
              <c:layout>
                <c:manualLayout>
                  <c:x val="-6.8750000000000006E-2"/>
                  <c:y val="1.6406248990757301E-2"/>
                </c:manualLayout>
              </c:layout>
              <c:tx>
                <c:rich>
                  <a:bodyPr/>
                  <a:lstStyle/>
                  <a:p>
                    <a:r>
                      <a:rPr lang="en-US" dirty="0"/>
                      <a:t>Middlesex County General, $2,332,857, 11.1%</a:t>
                    </a:r>
                  </a:p>
                </c:rich>
              </c:tx>
              <c:dLblPos val="bestFit"/>
              <c:showLegendKey val="0"/>
              <c:showVal val="1"/>
              <c:showCatName val="1"/>
              <c:showSerName val="0"/>
              <c:showPercent val="1"/>
              <c:showBubbleSize val="0"/>
              <c:extLst>
                <c:ext xmlns:c15="http://schemas.microsoft.com/office/drawing/2012/chart" uri="{CE6537A1-D6FC-4f65-9D91-7224C49458BB}">
                  <c15:layout>
                    <c:manualLayout>
                      <c:w val="0.17596948818897637"/>
                      <c:h val="0.11082965607593159"/>
                    </c:manualLayout>
                  </c15:layout>
                </c:ext>
                <c:ext xmlns:c16="http://schemas.microsoft.com/office/drawing/2014/chart" uri="{C3380CC4-5D6E-409C-BE32-E72D297353CC}">
                  <c16:uniqueId val="{00000005-8D4A-47F7-90D5-22F99A1B56A4}"/>
                </c:ext>
              </c:extLst>
            </c:dLbl>
            <c:dLbl>
              <c:idx val="3"/>
              <c:layout>
                <c:manualLayout>
                  <c:x val="-1.23031496062992E-7"/>
                  <c:y val="-4.21874974048045E-2"/>
                </c:manualLayout>
              </c:layout>
              <c:tx>
                <c:rich>
                  <a:bodyPr/>
                  <a:lstStyle/>
                  <a:p>
                    <a:r>
                      <a:rPr lang="en-US" dirty="0"/>
                      <a:t>Middlesex</a:t>
                    </a:r>
                    <a:r>
                      <a:rPr lang="en-US" baseline="0" dirty="0"/>
                      <a:t> County </a:t>
                    </a:r>
                    <a:r>
                      <a:rPr lang="en-US" dirty="0"/>
                      <a:t>Open Space, $194,230, 0.9%</a:t>
                    </a:r>
                  </a:p>
                </c:rich>
              </c:tx>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8D4A-47F7-90D5-22F99A1B56A4}"/>
                </c:ext>
              </c:extLst>
            </c:dLbl>
            <c:dLbl>
              <c:idx val="4"/>
              <c:layout>
                <c:manualLayout>
                  <c:x val="6.2501845472440906E-2"/>
                  <c:y val="7.0310650202346598E-3"/>
                </c:manualLayout>
              </c:layout>
              <c:tx>
                <c:rich>
                  <a:bodyPr/>
                  <a:lstStyle/>
                  <a:p>
                    <a:r>
                      <a:rPr lang="en-US" dirty="0"/>
                      <a:t>Library, $215,297, 1.0%</a:t>
                    </a:r>
                  </a:p>
                </c:rich>
              </c:tx>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8D4A-47F7-90D5-22F99A1B56A4}"/>
                </c:ext>
              </c:extLst>
            </c:dLbl>
            <c:spPr>
              <a:solidFill>
                <a:prstClr val="white"/>
              </a:solidFill>
              <a:ln>
                <a:solidFill>
                  <a:srgbClr val="000000">
                    <a:lumMod val="25000"/>
                    <a:lumOff val="75000"/>
                  </a:srgb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Sheet1!$A$2:$A$6</c:f>
              <c:strCache>
                <c:ptCount val="5"/>
                <c:pt idx="0">
                  <c:v>Municipal Taxy Levy</c:v>
                </c:pt>
                <c:pt idx="1">
                  <c:v>School District Tax Levy</c:v>
                </c:pt>
                <c:pt idx="2">
                  <c:v>Middlesex County Tax Levy</c:v>
                </c:pt>
                <c:pt idx="3">
                  <c:v>Open Space</c:v>
                </c:pt>
                <c:pt idx="4">
                  <c:v>Library</c:v>
                </c:pt>
              </c:strCache>
            </c:strRef>
          </c:cat>
          <c:val>
            <c:numRef>
              <c:f>Sheet1!$B$2:$B$6</c:f>
              <c:numCache>
                <c:formatCode>#,##0.00</c:formatCode>
                <c:ptCount val="5"/>
                <c:pt idx="0" formatCode="&quot;$&quot;#,##0_);[Red]\(&quot;$&quot;#,##0\)">
                  <c:v>5167978</c:v>
                </c:pt>
                <c:pt idx="1">
                  <c:v>11814098</c:v>
                </c:pt>
                <c:pt idx="2" formatCode="&quot;$&quot;#,##0.00_);[Red]\(&quot;$&quot;#,##0.00\)">
                  <c:v>2191351.0299999998</c:v>
                </c:pt>
                <c:pt idx="3" formatCode="&quot;$&quot;#,##0.00_);[Red]\(&quot;$&quot;#,##0.00\)">
                  <c:v>179110.79</c:v>
                </c:pt>
                <c:pt idx="4" formatCode="&quot;$&quot;#,##0.00_);[Red]\(&quot;$&quot;#,##0.00\)">
                  <c:v>196542</c:v>
                </c:pt>
              </c:numCache>
            </c:numRef>
          </c:val>
          <c:extLst>
            <c:ext xmlns:c16="http://schemas.microsoft.com/office/drawing/2014/chart" uri="{C3380CC4-5D6E-409C-BE32-E72D297353CC}">
              <c16:uniqueId val="{0000000A-8D4A-47F7-90D5-22F99A1B56A4}"/>
            </c:ext>
          </c:extLst>
        </c:ser>
        <c:dLbls>
          <c:showLegendKey val="0"/>
          <c:showVal val="0"/>
          <c:showCatName val="0"/>
          <c:showSerName val="0"/>
          <c:showPercent val="0"/>
          <c:showBubbleSize val="0"/>
          <c:showLeaderLines val="0"/>
        </c:dLbls>
      </c:pie3DChart>
      <c:spPr>
        <a:noFill/>
        <a:ln>
          <a:noFill/>
        </a:ln>
        <a:effectLst/>
      </c:spPr>
    </c:plotArea>
    <c:plotVisOnly val="1"/>
    <c:dispBlanksAs val="zero"/>
    <c:showDLblsOverMax val="0"/>
  </c:chart>
  <c:spPr>
    <a:noFill/>
    <a:ln>
      <a:noFill/>
    </a:ln>
    <a:effectLst>
      <a:glow rad="228600">
        <a:schemeClr val="accent3">
          <a:satMod val="175000"/>
          <a:alpha val="40000"/>
        </a:schemeClr>
      </a:glow>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4441670588104497E-2"/>
          <c:y val="2.97692805161585E-2"/>
          <c:w val="0.91299630765101403"/>
          <c:h val="0.88591031141735299"/>
        </c:manualLayout>
      </c:layout>
      <c:pie3DChart>
        <c:varyColors val="1"/>
        <c:ser>
          <c:idx val="0"/>
          <c:order val="0"/>
          <c:tx>
            <c:strRef>
              <c:f>Sheet1!$B$1</c:f>
              <c:strCache>
                <c:ptCount val="1"/>
                <c:pt idx="0">
                  <c:v> 2</c:v>
                </c:pt>
              </c:strCache>
            </c:strRef>
          </c:tx>
          <c:explosion val="18"/>
          <c:dPt>
            <c:idx val="0"/>
            <c:bubble3D val="0"/>
            <c:explosion val="16"/>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6BDF-446E-94F6-39BABDC2EF4C}"/>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6BDF-446E-94F6-39BABDC2EF4C}"/>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6BDF-446E-94F6-39BABDC2EF4C}"/>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6BDF-446E-94F6-39BABDC2EF4C}"/>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6BDF-446E-94F6-39BABDC2EF4C}"/>
              </c:ext>
            </c:extLst>
          </c:dPt>
          <c:dPt>
            <c:idx val="10"/>
            <c:bubble3D val="0"/>
            <c:explosion val="22"/>
            <c:extLst>
              <c:ext xmlns:c16="http://schemas.microsoft.com/office/drawing/2014/chart" uri="{C3380CC4-5D6E-409C-BE32-E72D297353CC}">
                <c16:uniqueId val="{0000000A-6BDF-446E-94F6-39BABDC2EF4C}"/>
              </c:ext>
            </c:extLst>
          </c:dPt>
          <c:dLbls>
            <c:dLbl>
              <c:idx val="0"/>
              <c:layout>
                <c:manualLayout>
                  <c:x val="9.5533450185771557E-2"/>
                  <c:y val="5.951914598534609E-3"/>
                </c:manualLayout>
              </c:layout>
              <c:dLblPos val="bestFit"/>
              <c:showLegendKey val="0"/>
              <c:showVal val="1"/>
              <c:showCatName val="1"/>
              <c:showSerName val="0"/>
              <c:showPercent val="1"/>
              <c:showBubbleSize val="0"/>
              <c:extLst>
                <c:ext xmlns:c15="http://schemas.microsoft.com/office/drawing/2012/chart" uri="{CE6537A1-D6FC-4f65-9D91-7224C49458BB}">
                  <c15:layout>
                    <c:manualLayout>
                      <c:w val="0.22990670183352332"/>
                      <c:h val="7.0992064228411658E-2"/>
                    </c:manualLayout>
                  </c15:layout>
                </c:ext>
                <c:ext xmlns:c16="http://schemas.microsoft.com/office/drawing/2014/chart" uri="{C3380CC4-5D6E-409C-BE32-E72D297353CC}">
                  <c16:uniqueId val="{00000001-6BDF-446E-94F6-39BABDC2EF4C}"/>
                </c:ext>
              </c:extLst>
            </c:dLbl>
            <c:dLbl>
              <c:idx val="1"/>
              <c:layout>
                <c:manualLayout>
                  <c:x val="-0.142214631515197"/>
                  <c:y val="1.09102255100659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6BDF-446E-94F6-39BABDC2EF4C}"/>
                </c:ext>
              </c:extLst>
            </c:dLbl>
            <c:dLbl>
              <c:idx val="2"/>
              <c:layout>
                <c:manualLayout>
                  <c:x val="4.8852354337281099E-2"/>
                  <c:y val="-4.9945466053907199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6BDF-446E-94F6-39BABDC2EF4C}"/>
                </c:ext>
              </c:extLst>
            </c:dLbl>
            <c:dLbl>
              <c:idx val="3"/>
              <c:layout>
                <c:manualLayout>
                  <c:x val="8.5297749329722602E-2"/>
                  <c:y val="-3.4106052202765899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6BDF-446E-94F6-39BABDC2EF4C}"/>
                </c:ext>
              </c:extLst>
            </c:dLbl>
            <c:dLbl>
              <c:idx val="4"/>
              <c:layout>
                <c:manualLayout>
                  <c:x val="0.14492869394106866"/>
                  <c:y val="2.0082718408969545E-2"/>
                </c:manualLayout>
              </c:layout>
              <c:spPr>
                <a:solidFill>
                  <a:prstClr val="white"/>
                </a:solidFill>
                <a:ln>
                  <a:solidFill>
                    <a:srgbClr val="000000">
                      <a:lumMod val="25000"/>
                      <a:lumOff val="75000"/>
                    </a:srgbClr>
                  </a:solidFill>
                </a:ln>
                <a:effectLst/>
              </c:spPr>
              <c:txPr>
                <a:bodyPr rot="0" spcFirstLastPara="1" vertOverflow="clip" horzOverflow="clip" vert="horz" wrap="square" lIns="38100" tIns="19050" rIns="38100" bIns="19050" anchor="ctr" anchorCtr="1">
                  <a:no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c15:spPr>
                  <c15:layout>
                    <c:manualLayout>
                      <c:w val="0.20783646471368375"/>
                      <c:h val="6.0081838718345743E-2"/>
                    </c:manualLayout>
                  </c15:layout>
                </c:ext>
                <c:ext xmlns:c16="http://schemas.microsoft.com/office/drawing/2014/chart" uri="{C3380CC4-5D6E-409C-BE32-E72D297353CC}">
                  <c16:uniqueId val="{00000009-6BDF-446E-94F6-39BABDC2EF4C}"/>
                </c:ext>
              </c:extLst>
            </c:dLbl>
            <c:dLbl>
              <c:idx val="5"/>
              <c:layout>
                <c:manualLayout>
                  <c:x val="-3.2568236224854198E-2"/>
                  <c:y val="2.40024961221449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6BDF-446E-94F6-39BABDC2EF4C}"/>
                </c:ext>
              </c:extLst>
            </c:dLbl>
            <c:dLbl>
              <c:idx val="6"/>
              <c:layout>
                <c:manualLayout>
                  <c:x val="-6.8393296072193799E-2"/>
                  <c:y val="-4.14588569382505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C-6BDF-446E-94F6-39BABDC2EF4C}"/>
                </c:ext>
              </c:extLst>
            </c:dLbl>
            <c:dLbl>
              <c:idx val="7"/>
              <c:layout>
                <c:manualLayout>
                  <c:x val="-6.7307688198031998E-2"/>
                  <c:y val="-9.60099844885801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6BDF-446E-94F6-39BABDC2EF4C}"/>
                </c:ext>
              </c:extLst>
            </c:dLbl>
            <c:dLbl>
              <c:idx val="8"/>
              <c:layout>
                <c:manualLayout>
                  <c:x val="-6.8393296072193799E-2"/>
                  <c:y val="-0.139650886528844"/>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E-6BDF-446E-94F6-39BABDC2EF4C}"/>
                </c:ext>
              </c:extLst>
            </c:dLbl>
            <c:dLbl>
              <c:idx val="9"/>
              <c:layout>
                <c:manualLayout>
                  <c:x val="7.5992551191326396E-3"/>
                  <c:y val="-0.189837923875147"/>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F-6BDF-446E-94F6-39BABDC2EF4C}"/>
                </c:ext>
              </c:extLst>
            </c:dLbl>
            <c:dLbl>
              <c:idx val="10"/>
              <c:layout>
                <c:manualLayout>
                  <c:x val="-7.7078159065488303E-2"/>
                  <c:y val="-2.8366586326171402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A-6BDF-446E-94F6-39BABDC2EF4C}"/>
                </c:ext>
              </c:extLst>
            </c:dLbl>
            <c:spPr>
              <a:solidFill>
                <a:prstClr val="white"/>
              </a:solidFill>
              <a:ln>
                <a:solidFill>
                  <a:srgbClr val="000000">
                    <a:lumMod val="25000"/>
                    <a:lumOff val="75000"/>
                  </a:srgb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c15:spPr>
              </c:ext>
            </c:extLst>
          </c:dLbls>
          <c:cat>
            <c:strRef>
              <c:f>Sheet1!$A$2:$A$12</c:f>
              <c:strCache>
                <c:ptCount val="11"/>
                <c:pt idx="0">
                  <c:v>General Government </c:v>
                </c:pt>
                <c:pt idx="1">
                  <c:v>Public Safety</c:v>
                </c:pt>
                <c:pt idx="2">
                  <c:v>Streets and Roads</c:v>
                </c:pt>
                <c:pt idx="3">
                  <c:v>Sanitation</c:v>
                </c:pt>
                <c:pt idx="4">
                  <c:v>Health and Welfare</c:v>
                </c:pt>
                <c:pt idx="5">
                  <c:v>Court</c:v>
                </c:pt>
                <c:pt idx="6">
                  <c:v>Utilities</c:v>
                </c:pt>
                <c:pt idx="7">
                  <c:v>Reserve for Uncollected Taxes</c:v>
                </c:pt>
                <c:pt idx="8">
                  <c:v>Library</c:v>
                </c:pt>
                <c:pt idx="9">
                  <c:v>Debt Service</c:v>
                </c:pt>
                <c:pt idx="10">
                  <c:v>Statutory</c:v>
                </c:pt>
              </c:strCache>
            </c:strRef>
          </c:cat>
          <c:val>
            <c:numRef>
              <c:f>Sheet1!$B$2:$B$12</c:f>
              <c:numCache>
                <c:formatCode>"$"#,##0_);[Red]\("$"#,##0\)</c:formatCode>
                <c:ptCount val="11"/>
                <c:pt idx="0">
                  <c:v>794249</c:v>
                </c:pt>
                <c:pt idx="1">
                  <c:v>2406081.1</c:v>
                </c:pt>
                <c:pt idx="2">
                  <c:v>609149</c:v>
                </c:pt>
                <c:pt idx="3">
                  <c:v>203267.92</c:v>
                </c:pt>
                <c:pt idx="4">
                  <c:v>174410</c:v>
                </c:pt>
                <c:pt idx="5">
                  <c:v>164160</c:v>
                </c:pt>
                <c:pt idx="6">
                  <c:v>232150</c:v>
                </c:pt>
                <c:pt idx="7">
                  <c:v>510000</c:v>
                </c:pt>
                <c:pt idx="8">
                  <c:v>224668</c:v>
                </c:pt>
                <c:pt idx="9">
                  <c:v>807284</c:v>
                </c:pt>
                <c:pt idx="10">
                  <c:v>1730381</c:v>
                </c:pt>
              </c:numCache>
            </c:numRef>
          </c:val>
          <c:extLst>
            <c:ext xmlns:c16="http://schemas.microsoft.com/office/drawing/2014/chart" uri="{C3380CC4-5D6E-409C-BE32-E72D297353CC}">
              <c16:uniqueId val="{00000010-6BDF-446E-94F6-39BABDC2EF4C}"/>
            </c:ext>
          </c:extLst>
        </c:ser>
        <c:ser>
          <c:idx val="1"/>
          <c:order val="1"/>
          <c:tx>
            <c:strRef>
              <c:f>Sheet1!$C$1</c:f>
              <c:strCache>
                <c:ptCount val="1"/>
                <c:pt idx="0">
                  <c:v> 3</c:v>
                </c:pt>
              </c:strCache>
            </c:strRef>
          </c:tx>
          <c:cat>
            <c:strRef>
              <c:f>Sheet1!$A$2:$A$12</c:f>
              <c:strCache>
                <c:ptCount val="11"/>
                <c:pt idx="0">
                  <c:v>General Government </c:v>
                </c:pt>
                <c:pt idx="1">
                  <c:v>Public Safety</c:v>
                </c:pt>
                <c:pt idx="2">
                  <c:v>Streets and Roads</c:v>
                </c:pt>
                <c:pt idx="3">
                  <c:v>Sanitation</c:v>
                </c:pt>
                <c:pt idx="4">
                  <c:v>Health and Welfare</c:v>
                </c:pt>
                <c:pt idx="5">
                  <c:v>Court</c:v>
                </c:pt>
                <c:pt idx="6">
                  <c:v>Utilities</c:v>
                </c:pt>
                <c:pt idx="7">
                  <c:v>Reserve for Uncollected Taxes</c:v>
                </c:pt>
                <c:pt idx="8">
                  <c:v>Library</c:v>
                </c:pt>
                <c:pt idx="9">
                  <c:v>Debt Service</c:v>
                </c:pt>
                <c:pt idx="10">
                  <c:v>Statutory</c:v>
                </c:pt>
              </c:strCache>
            </c:strRef>
          </c:cat>
          <c:val>
            <c:numRef>
              <c:f>Sheet1!$C$2:$C$12</c:f>
              <c:numCache>
                <c:formatCode>0%</c:formatCode>
                <c:ptCount val="11"/>
                <c:pt idx="0">
                  <c:v>0.10110351561622365</c:v>
                </c:pt>
                <c:pt idx="1">
                  <c:v>0.30628084903821168</c:v>
                </c:pt>
                <c:pt idx="2">
                  <c:v>7.7541306862340426E-2</c:v>
                </c:pt>
                <c:pt idx="3">
                  <c:v>2.5874884732618234E-2</c:v>
                </c:pt>
                <c:pt idx="4">
                  <c:v>2.220143073346717E-2</c:v>
                </c:pt>
                <c:pt idx="5">
                  <c:v>2.0896662285453647E-2</c:v>
                </c:pt>
                <c:pt idx="6">
                  <c:v>2.9551414166472126E-2</c:v>
                </c:pt>
                <c:pt idx="7">
                  <c:v>6.4920186193843571E-2</c:v>
                </c:pt>
                <c:pt idx="8">
                  <c:v>2.8598996846663623E-2</c:v>
                </c:pt>
                <c:pt idx="9">
                  <c:v>0.10276279919864865</c:v>
                </c:pt>
                <c:pt idx="10">
                  <c:v>0.22026795432605731</c:v>
                </c:pt>
              </c:numCache>
            </c:numRef>
          </c:val>
          <c:extLst>
            <c:ext xmlns:c16="http://schemas.microsoft.com/office/drawing/2014/chart" uri="{C3380CC4-5D6E-409C-BE32-E72D297353CC}">
              <c16:uniqueId val="{00000011-6BDF-446E-94F6-39BABDC2EF4C}"/>
            </c:ext>
          </c:extLst>
        </c:ser>
        <c:dLbls>
          <c:showLegendKey val="0"/>
          <c:showVal val="0"/>
          <c:showCatName val="0"/>
          <c:showSerName val="0"/>
          <c:showPercent val="0"/>
          <c:showBubbleSize val="0"/>
          <c:showLeaderLines val="0"/>
        </c:dLbls>
      </c:pie3DChart>
      <c:spPr>
        <a:noFill/>
        <a:ln>
          <a:noFill/>
        </a:ln>
        <a:effectLst/>
      </c:spPr>
    </c:plotArea>
    <c:plotVisOnly val="1"/>
    <c:dispBlanksAs val="zero"/>
    <c:showDLblsOverMax val="0"/>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3554852320675106E-2"/>
          <c:y val="0.114829393359027"/>
          <c:w val="0.85179324894514796"/>
          <c:h val="0.77129565349950302"/>
        </c:manualLayout>
      </c:layout>
      <c:pie3DChart>
        <c:varyColors val="1"/>
        <c:ser>
          <c:idx val="0"/>
          <c:order val="0"/>
          <c:tx>
            <c:strRef>
              <c:f>Sheet1!$B$1</c:f>
              <c:strCache>
                <c:ptCount val="1"/>
                <c:pt idx="0">
                  <c:v>Column1</c:v>
                </c:pt>
              </c:strCache>
            </c:strRef>
          </c:tx>
          <c:explosion val="5"/>
          <c:dPt>
            <c:idx val="0"/>
            <c:bubble3D val="0"/>
            <c:explosion val="16"/>
            <c:spPr>
              <a:gradFill rotWithShape="1">
                <a:gsLst>
                  <a:gs pos="0">
                    <a:schemeClr val="accent1">
                      <a:shade val="85000"/>
                      <a:satMod val="130000"/>
                    </a:schemeClr>
                  </a:gs>
                  <a:gs pos="34000">
                    <a:schemeClr val="accent1">
                      <a:shade val="87000"/>
                      <a:satMod val="125000"/>
                    </a:schemeClr>
                  </a:gs>
                  <a:gs pos="70000">
                    <a:schemeClr val="accent1">
                      <a:tint val="100000"/>
                      <a:shade val="90000"/>
                      <a:satMod val="130000"/>
                    </a:schemeClr>
                  </a:gs>
                  <a:gs pos="100000">
                    <a:schemeClr val="accent1">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1-7965-4664-820A-D2F3FC5B75FD}"/>
              </c:ext>
            </c:extLst>
          </c:dPt>
          <c:dPt>
            <c:idx val="1"/>
            <c:bubble3D val="0"/>
            <c:explosion val="12"/>
            <c:spPr>
              <a:gradFill rotWithShape="1">
                <a:gsLst>
                  <a:gs pos="0">
                    <a:schemeClr val="accent2">
                      <a:shade val="85000"/>
                      <a:satMod val="130000"/>
                    </a:schemeClr>
                  </a:gs>
                  <a:gs pos="34000">
                    <a:schemeClr val="accent2">
                      <a:shade val="87000"/>
                      <a:satMod val="125000"/>
                    </a:schemeClr>
                  </a:gs>
                  <a:gs pos="70000">
                    <a:schemeClr val="accent2">
                      <a:tint val="100000"/>
                      <a:shade val="90000"/>
                      <a:satMod val="130000"/>
                    </a:schemeClr>
                  </a:gs>
                  <a:gs pos="100000">
                    <a:schemeClr val="accent2">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3-7965-4664-820A-D2F3FC5B75FD}"/>
              </c:ext>
            </c:extLst>
          </c:dPt>
          <c:dPt>
            <c:idx val="2"/>
            <c:bubble3D val="0"/>
            <c:explosion val="6"/>
            <c:spPr>
              <a:gradFill rotWithShape="1">
                <a:gsLst>
                  <a:gs pos="0">
                    <a:schemeClr val="accent3">
                      <a:shade val="85000"/>
                      <a:satMod val="130000"/>
                    </a:schemeClr>
                  </a:gs>
                  <a:gs pos="34000">
                    <a:schemeClr val="accent3">
                      <a:shade val="87000"/>
                      <a:satMod val="125000"/>
                    </a:schemeClr>
                  </a:gs>
                  <a:gs pos="70000">
                    <a:schemeClr val="accent3">
                      <a:tint val="100000"/>
                      <a:shade val="90000"/>
                      <a:satMod val="130000"/>
                    </a:schemeClr>
                  </a:gs>
                  <a:gs pos="100000">
                    <a:schemeClr val="accent3">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5-7965-4664-820A-D2F3FC5B75FD}"/>
              </c:ext>
            </c:extLst>
          </c:dPt>
          <c:dPt>
            <c:idx val="3"/>
            <c:bubble3D val="0"/>
            <c:spPr>
              <a:gradFill rotWithShape="1">
                <a:gsLst>
                  <a:gs pos="0">
                    <a:schemeClr val="accent4">
                      <a:shade val="85000"/>
                      <a:satMod val="130000"/>
                    </a:schemeClr>
                  </a:gs>
                  <a:gs pos="34000">
                    <a:schemeClr val="accent4">
                      <a:shade val="87000"/>
                      <a:satMod val="125000"/>
                    </a:schemeClr>
                  </a:gs>
                  <a:gs pos="70000">
                    <a:schemeClr val="accent4">
                      <a:tint val="100000"/>
                      <a:shade val="90000"/>
                      <a:satMod val="130000"/>
                    </a:schemeClr>
                  </a:gs>
                  <a:gs pos="100000">
                    <a:schemeClr val="accent4">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7-7965-4664-820A-D2F3FC5B75FD}"/>
              </c:ext>
            </c:extLst>
          </c:dPt>
          <c:dPt>
            <c:idx val="4"/>
            <c:bubble3D val="0"/>
            <c:explosion val="11"/>
            <c:spPr>
              <a:gradFill rotWithShape="1">
                <a:gsLst>
                  <a:gs pos="0">
                    <a:schemeClr val="accent5">
                      <a:shade val="85000"/>
                      <a:satMod val="130000"/>
                    </a:schemeClr>
                  </a:gs>
                  <a:gs pos="34000">
                    <a:schemeClr val="accent5">
                      <a:shade val="87000"/>
                      <a:satMod val="125000"/>
                    </a:schemeClr>
                  </a:gs>
                  <a:gs pos="70000">
                    <a:schemeClr val="accent5">
                      <a:tint val="100000"/>
                      <a:shade val="90000"/>
                      <a:satMod val="130000"/>
                    </a:schemeClr>
                  </a:gs>
                  <a:gs pos="100000">
                    <a:schemeClr val="accent5">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c:spPr>
            <c:extLst>
              <c:ext xmlns:c16="http://schemas.microsoft.com/office/drawing/2014/chart" uri="{C3380CC4-5D6E-409C-BE32-E72D297353CC}">
                <c16:uniqueId val="{00000009-7965-4664-820A-D2F3FC5B75FD}"/>
              </c:ext>
            </c:extLst>
          </c:dPt>
          <c:dLbls>
            <c:dLbl>
              <c:idx val="0"/>
              <c:layout>
                <c:manualLayout>
                  <c:x val="2.1259011927306601E-2"/>
                  <c:y val="-0.13620393555593599"/>
                </c:manualLayout>
              </c:layout>
              <c:spPr>
                <a:solidFill>
                  <a:prstClr val="white"/>
                </a:solidFill>
                <a:ln>
                  <a:solidFill>
                    <a:srgbClr val="000000">
                      <a:lumMod val="25000"/>
                      <a:lumOff val="75000"/>
                    </a:srgbClr>
                  </a:solidFill>
                </a:ln>
                <a:effectLst/>
              </c:spPr>
              <c:txPr>
                <a:bodyPr rot="0" spcFirstLastPara="1" vertOverflow="clip" horzOverflow="clip" vert="horz" wrap="square" lIns="38100" tIns="19050" rIns="38100" bIns="19050" anchor="ctr" anchorCtr="1">
                  <a:no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02253812419017"/>
                      <c:h val="0.17174336155002001"/>
                    </c:manualLayout>
                  </c15:layout>
                </c:ext>
                <c:ext xmlns:c16="http://schemas.microsoft.com/office/drawing/2014/chart" uri="{C3380CC4-5D6E-409C-BE32-E72D297353CC}">
                  <c16:uniqueId val="{00000001-7965-4664-820A-D2F3FC5B75FD}"/>
                </c:ext>
              </c:extLst>
            </c:dLbl>
            <c:dLbl>
              <c:idx val="1"/>
              <c:layout>
                <c:manualLayout>
                  <c:x val="-5.9900370444200803E-2"/>
                  <c:y val="4.6351020254639198E-2"/>
                </c:manualLayout>
              </c:layout>
              <c:spPr>
                <a:solidFill>
                  <a:prstClr val="white"/>
                </a:solidFill>
                <a:ln>
                  <a:solidFill>
                    <a:srgbClr val="000000">
                      <a:lumMod val="25000"/>
                      <a:lumOff val="75000"/>
                    </a:srgbClr>
                  </a:solidFill>
                </a:ln>
                <a:effectLst/>
              </c:spPr>
              <c:txPr>
                <a:bodyPr rot="0" spcFirstLastPara="1" vertOverflow="clip" horzOverflow="clip" vert="horz" wrap="square" lIns="38100" tIns="19050" rIns="38100" bIns="19050" anchor="ctr" anchorCtr="1">
                  <a:no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9.3986095883584198E-2"/>
                      <c:h val="0.13499795567513101"/>
                    </c:manualLayout>
                  </c15:layout>
                </c:ext>
                <c:ext xmlns:c16="http://schemas.microsoft.com/office/drawing/2014/chart" uri="{C3380CC4-5D6E-409C-BE32-E72D297353CC}">
                  <c16:uniqueId val="{00000003-7965-4664-820A-D2F3FC5B75FD}"/>
                </c:ext>
              </c:extLst>
            </c:dLbl>
            <c:dLbl>
              <c:idx val="2"/>
              <c:layout>
                <c:manualLayout>
                  <c:x val="-7.9294328715239698E-2"/>
                  <c:y val="2.1062258912964899E-3"/>
                </c:manualLayout>
              </c:layout>
              <c:spPr>
                <a:xfrm>
                  <a:off x="2172961" y="220150"/>
                  <a:ext cx="989990" cy="994063"/>
                </a:xfrm>
                <a:solidFill>
                  <a:prstClr val="white"/>
                </a:solidFill>
                <a:ln w="9525" cap="flat" cmpd="sng" algn="ctr">
                  <a:solidFill>
                    <a:srgbClr val="000000">
                      <a:lumMod val="25000"/>
                      <a:lumOff val="75000"/>
                    </a:srgbClr>
                  </a:solidFill>
                  <a:prstDash val="solid"/>
                  <a:round/>
                  <a:headEnd type="none" w="med" len="med"/>
                  <a:tailEnd type="none" w="med" len="med"/>
                </a:ln>
                <a:effectLst/>
              </c:spPr>
              <c:txPr>
                <a:bodyPr rot="0" spcFirstLastPara="1" vertOverflow="clip" horzOverflow="clip" vert="horz" wrap="square" lIns="38100" tIns="19050" rIns="38100" bIns="19050" anchor="ctr" anchorCtr="1">
                  <a:no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162255"/>
                        <a:gd name="adj2" fmla="val 32179"/>
                      </a:avLst>
                    </a:prstGeom>
                    <a:noFill/>
                    <a:ln>
                      <a:noFill/>
                    </a:ln>
                  </c15:spPr>
                  <c15:layout>
                    <c:manualLayout>
                      <c:w val="8.2227814877570707E-2"/>
                      <c:h val="0.16485359794847801"/>
                    </c:manualLayout>
                  </c15:layout>
                </c:ext>
                <c:ext xmlns:c16="http://schemas.microsoft.com/office/drawing/2014/chart" uri="{C3380CC4-5D6E-409C-BE32-E72D297353CC}">
                  <c16:uniqueId val="{00000005-7965-4664-820A-D2F3FC5B75FD}"/>
                </c:ext>
              </c:extLst>
            </c:dLbl>
            <c:dLbl>
              <c:idx val="3"/>
              <c:layout>
                <c:manualLayout>
                  <c:x val="5.0539220572111999E-2"/>
                  <c:y val="-7.5368243344090702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7965-4664-820A-D2F3FC5B75FD}"/>
                </c:ext>
              </c:extLst>
            </c:dLbl>
            <c:dLbl>
              <c:idx val="4"/>
              <c:layout>
                <c:manualLayout>
                  <c:x val="0.20434424731718701"/>
                  <c:y val="-3.1980371410850403E-2"/>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7965-4664-820A-D2F3FC5B75FD}"/>
                </c:ext>
              </c:extLst>
            </c:dLbl>
            <c:spPr>
              <a:solidFill>
                <a:prstClr val="white"/>
              </a:solidFill>
              <a:ln>
                <a:solidFill>
                  <a:srgbClr val="000000">
                    <a:lumMod val="25000"/>
                    <a:lumOff val="75000"/>
                  </a:srgb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bestFit"/>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Sheet1!$A$2:$A$6</c:f>
              <c:strCache>
                <c:ptCount val="5"/>
                <c:pt idx="0">
                  <c:v>Property Taxes</c:v>
                </c:pt>
                <c:pt idx="1">
                  <c:v>Misc. Revenue</c:v>
                </c:pt>
                <c:pt idx="2">
                  <c:v>Receipts from Delinquent Taxes</c:v>
                </c:pt>
                <c:pt idx="3">
                  <c:v>Library</c:v>
                </c:pt>
                <c:pt idx="4">
                  <c:v>Surplus Anticipated</c:v>
                </c:pt>
              </c:strCache>
            </c:strRef>
          </c:cat>
          <c:val>
            <c:numRef>
              <c:f>Sheet1!$B$2:$B$6</c:f>
              <c:numCache>
                <c:formatCode>"$"#,##0_);[Red]\("$"#,##0\)</c:formatCode>
                <c:ptCount val="5"/>
                <c:pt idx="0">
                  <c:v>5507176</c:v>
                </c:pt>
                <c:pt idx="1">
                  <c:v>1421956.02</c:v>
                </c:pt>
                <c:pt idx="2">
                  <c:v>234000</c:v>
                </c:pt>
                <c:pt idx="3">
                  <c:v>224668</c:v>
                </c:pt>
                <c:pt idx="4">
                  <c:v>468000</c:v>
                </c:pt>
              </c:numCache>
            </c:numRef>
          </c:val>
          <c:extLst>
            <c:ext xmlns:c16="http://schemas.microsoft.com/office/drawing/2014/chart" uri="{C3380CC4-5D6E-409C-BE32-E72D297353CC}">
              <c16:uniqueId val="{0000000A-7965-4664-820A-D2F3FC5B75FD}"/>
            </c:ext>
          </c:extLst>
        </c:ser>
        <c:dLbls>
          <c:showLegendKey val="0"/>
          <c:showVal val="0"/>
          <c:showCatName val="0"/>
          <c:showSerName val="0"/>
          <c:showPercent val="0"/>
          <c:showBubbleSize val="0"/>
          <c:showLeaderLines val="0"/>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45">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21-04-03T15:36:36.232" idx="1">
    <p:pos x="10" y="10"/>
    <p:text/>
    <p:extLst>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4C9362-9334-45E9-B4AF-56D99B4127D1}" type="datetimeFigureOut">
              <a:rPr lang="en-US" smtClean="0"/>
              <a:t>4/17/2021</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141E26-9178-41D1-96DF-30182C18F910}" type="slidenum">
              <a:rPr lang="en-US" smtClean="0"/>
              <a:t>‹#›</a:t>
            </a:fld>
            <a:endParaRPr lang="en-US" dirty="0"/>
          </a:p>
        </p:txBody>
      </p:sp>
    </p:spTree>
    <p:extLst>
      <p:ext uri="{BB962C8B-B14F-4D97-AF65-F5344CB8AC3E}">
        <p14:creationId xmlns:p14="http://schemas.microsoft.com/office/powerpoint/2010/main" val="814218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evening, everyone.</a:t>
            </a:r>
          </a:p>
          <a:p>
            <a:r>
              <a:rPr lang="en-US" dirty="0"/>
              <a:t>Tonight’s presentation is the start of a two-meeting process of first introducing and approving and then adopting the Borough’s 2021 Municipal Budget. A budget is simply a balanced, financial plan for paying for the operations of government. It’s a framework that will guide the Borough’s decision making on what and how to accomplish all the things confronting the Mayor and Council this year. And it is the fiduciary responsibility of the Council to adopt such a plan.</a:t>
            </a:r>
          </a:p>
          <a:p>
            <a:endParaRPr lang="en-US" dirty="0"/>
          </a:p>
          <a:p>
            <a:r>
              <a:rPr lang="en-US" dirty="0"/>
              <a:t>So tonight we’re going to explain what’s in the plan. We’ll start with an explanation of what the Tax Levy is, how legislation limits increases in the levy. I’ll go through a calculation showing how this year’s increase is “under CAP”, and then review what our Tax Levy was for 2020 and show you where each dollar of your taxes was distributed between the various agencies that are funded through property taxes. We’ll then take a broad look at the Borough’s budget for 2021, compared to last year’s, then see the resources that support the budget. You’ll see how the tax rate is calculated and the effect the Borough-wide annual reassessment program has on that rate. We will finish up with a one-slide overview of the Sewer Budget which is subject to the same process as the Municipal Budget – introduction and approval, then a public hearing, and adoption.</a:t>
            </a:r>
          </a:p>
        </p:txBody>
      </p:sp>
      <p:sp>
        <p:nvSpPr>
          <p:cNvPr id="4" name="Slide Number Placeholder 3"/>
          <p:cNvSpPr>
            <a:spLocks noGrp="1"/>
          </p:cNvSpPr>
          <p:nvPr>
            <p:ph type="sldNum" sz="quarter" idx="10"/>
          </p:nvPr>
        </p:nvSpPr>
        <p:spPr/>
        <p:txBody>
          <a:bodyPr/>
          <a:lstStyle/>
          <a:p>
            <a:fld id="{22141E26-9178-41D1-96DF-30182C18F910}" type="slidenum">
              <a:rPr lang="en-US" smtClean="0"/>
              <a:t>1</a:t>
            </a:fld>
            <a:endParaRPr lang="en-US" dirty="0"/>
          </a:p>
        </p:txBody>
      </p:sp>
    </p:spTree>
    <p:extLst>
      <p:ext uri="{BB962C8B-B14F-4D97-AF65-F5344CB8AC3E}">
        <p14:creationId xmlns:p14="http://schemas.microsoft.com/office/powerpoint/2010/main" val="7492638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t>
            </a:r>
            <a:r>
              <a:rPr lang="en-US" baseline="0" dirty="0"/>
              <a:t> acquire the usage information from NJ American Water and then have to translate that into our sewer billing software, and that cost is passed on here.</a:t>
            </a:r>
          </a:p>
          <a:p>
            <a:r>
              <a:rPr lang="en-US" baseline="0" dirty="0"/>
              <a:t>86% of the sewer fees are residential (which includes single and multi-family homes)</a:t>
            </a:r>
          </a:p>
          <a:p>
            <a:endParaRPr lang="en-US" baseline="0" dirty="0"/>
          </a:p>
          <a:p>
            <a:r>
              <a:rPr lang="en-US" sz="1200" kern="1200" dirty="0">
                <a:solidFill>
                  <a:schemeClr val="tx1"/>
                </a:solidFill>
                <a:effectLst/>
                <a:latin typeface="+mn-lt"/>
                <a:ea typeface="+mn-ea"/>
                <a:cs typeface="+mn-cs"/>
              </a:rPr>
              <a:t>We are in the 4th year of a 5-year agreement with PARSA where</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20% sewers are being jet-</a:t>
            </a:r>
            <a:r>
              <a:rPr lang="en-US" sz="1200" kern="1200" dirty="0" err="1">
                <a:solidFill>
                  <a:schemeClr val="tx1"/>
                </a:solidFill>
                <a:effectLst/>
                <a:latin typeface="+mn-lt"/>
                <a:ea typeface="+mn-ea"/>
                <a:cs typeface="+mn-cs"/>
              </a:rPr>
              <a:t>vac’ed</a:t>
            </a:r>
            <a:r>
              <a:rPr lang="en-US" sz="1200" kern="1200" dirty="0">
                <a:solidFill>
                  <a:schemeClr val="tx1"/>
                </a:solidFill>
                <a:effectLst/>
                <a:latin typeface="+mn-lt"/>
                <a:ea typeface="+mn-ea"/>
                <a:cs typeface="+mn-cs"/>
              </a:rPr>
              <a:t> each year</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Mayor Cilento has partnered with the Plainfield Area Regional Sewage Authority (PARSA) </a:t>
            </a:r>
            <a:r>
              <a:rPr lang="en-US" sz="1200" kern="1200" baseline="0" dirty="0">
                <a:solidFill>
                  <a:schemeClr val="tx1"/>
                </a:solidFill>
                <a:effectLst/>
                <a:latin typeface="+mn-lt"/>
                <a:ea typeface="+mn-ea"/>
                <a:cs typeface="+mn-cs"/>
              </a:rPr>
              <a:t>for </a:t>
            </a:r>
            <a:r>
              <a:rPr lang="en-US" sz="1200" kern="1200" baseline="0" dirty="0" err="1">
                <a:solidFill>
                  <a:schemeClr val="tx1"/>
                </a:solidFill>
                <a:effectLst/>
                <a:latin typeface="+mn-lt"/>
                <a:ea typeface="+mn-ea"/>
                <a:cs typeface="+mn-cs"/>
              </a:rPr>
              <a:t>townwide</a:t>
            </a:r>
            <a:r>
              <a:rPr lang="en-US" sz="1200" kern="1200" dirty="0">
                <a:solidFill>
                  <a:schemeClr val="tx1"/>
                </a:solidFill>
                <a:effectLst/>
                <a:latin typeface="+mn-lt"/>
                <a:ea typeface="+mn-ea"/>
                <a:cs typeface="+mn-cs"/>
              </a:rPr>
              <a:t> video of our sewer system so we know what kind of shape it’s in, and we are videoing using CDBG grant funds concurrently with our road improvements, such as at South Madison and Lincoln Avenues, and at Grove Street</a:t>
            </a:r>
          </a:p>
          <a:p>
            <a:endParaRPr lang="en-US" dirty="0"/>
          </a:p>
        </p:txBody>
      </p:sp>
      <p:sp>
        <p:nvSpPr>
          <p:cNvPr id="4" name="Slide Number Placeholder 3"/>
          <p:cNvSpPr>
            <a:spLocks noGrp="1"/>
          </p:cNvSpPr>
          <p:nvPr>
            <p:ph type="sldNum" sz="quarter" idx="10"/>
          </p:nvPr>
        </p:nvSpPr>
        <p:spPr/>
        <p:txBody>
          <a:bodyPr/>
          <a:lstStyle/>
          <a:p>
            <a:fld id="{22141E26-9178-41D1-96DF-30182C18F910}" type="slidenum">
              <a:rPr lang="en-US" smtClean="0"/>
              <a:t>11</a:t>
            </a:fld>
            <a:endParaRPr lang="en-US" dirty="0"/>
          </a:p>
        </p:txBody>
      </p:sp>
    </p:spTree>
    <p:extLst>
      <p:ext uri="{BB962C8B-B14F-4D97-AF65-F5344CB8AC3E}">
        <p14:creationId xmlns:p14="http://schemas.microsoft.com/office/powerpoint/2010/main" val="12670705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Tax Levy is also known as the “Amount to be Raised by Taxation”, a term you might see if you were looking at the official budget document that will be on our website following this meeting.</a:t>
            </a:r>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22141E26-9178-41D1-96DF-30182C18F910}" type="slidenum">
              <a:rPr lang="en-US" smtClean="0"/>
              <a:t>2</a:t>
            </a:fld>
            <a:endParaRPr lang="en-US" dirty="0"/>
          </a:p>
        </p:txBody>
      </p:sp>
    </p:spTree>
    <p:extLst>
      <p:ext uri="{BB962C8B-B14F-4D97-AF65-F5344CB8AC3E}">
        <p14:creationId xmlns:p14="http://schemas.microsoft.com/office/powerpoint/2010/main" val="155431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22141E26-9178-41D1-96DF-30182C18F910}" type="slidenum">
              <a:rPr lang="en-US" smtClean="0"/>
              <a:t>4</a:t>
            </a:fld>
            <a:endParaRPr lang="en-US" dirty="0"/>
          </a:p>
        </p:txBody>
      </p:sp>
    </p:spTree>
    <p:extLst>
      <p:ext uri="{BB962C8B-B14F-4D97-AF65-F5344CB8AC3E}">
        <p14:creationId xmlns:p14="http://schemas.microsoft.com/office/powerpoint/2010/main" val="16013931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According to NJ.com, the average property tax bill in New Jersey was $9,112 last year.</a:t>
            </a:r>
          </a:p>
        </p:txBody>
      </p:sp>
      <p:sp>
        <p:nvSpPr>
          <p:cNvPr id="4" name="Slide Number Placeholder 3"/>
          <p:cNvSpPr>
            <a:spLocks noGrp="1"/>
          </p:cNvSpPr>
          <p:nvPr>
            <p:ph type="sldNum" sz="quarter" idx="10"/>
          </p:nvPr>
        </p:nvSpPr>
        <p:spPr/>
        <p:txBody>
          <a:bodyPr/>
          <a:lstStyle/>
          <a:p>
            <a:fld id="{22141E26-9178-41D1-96DF-30182C18F910}" type="slidenum">
              <a:rPr lang="en-US" smtClean="0"/>
              <a:t>5</a:t>
            </a:fld>
            <a:endParaRPr lang="en-US" dirty="0"/>
          </a:p>
        </p:txBody>
      </p:sp>
    </p:spTree>
    <p:extLst>
      <p:ext uri="{BB962C8B-B14F-4D97-AF65-F5344CB8AC3E}">
        <p14:creationId xmlns:p14="http://schemas.microsoft.com/office/powerpoint/2010/main" val="7855299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dirty="0"/>
              <a:t>General Government </a:t>
            </a:r>
            <a:r>
              <a:rPr lang="mr-IN" dirty="0"/>
              <a:t>–</a:t>
            </a:r>
            <a:r>
              <a:rPr lang="en-US" dirty="0"/>
              <a:t> Salary increases</a:t>
            </a:r>
            <a:r>
              <a:rPr lang="en-US" baseline="0" dirty="0"/>
              <a:t> account for just under $20,000 of the total increase ($19,829) and half of that is for additional inspectors to assist with the Redevelopment of the Art Color complex. The increase on the operations side includes funding for the Assessor to continue the rolling reassessment program which is designed to maintain home values at close to 100% of their market value, additional Legal and Engineering fees for the Culvert project, which is a long-term project targeting flood relief along the South Avenue corridor, and funding for tax appeals and for IT service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Public Safety </a:t>
            </a:r>
            <a:r>
              <a:rPr lang="mr-IN" baseline="0" dirty="0"/>
              <a:t>–</a:t>
            </a:r>
            <a:r>
              <a:rPr lang="en-US" baseline="0" dirty="0"/>
              <a:t> about $25,000 of this increase supports operations within the Fire Department, Rescue Squad and Police Department and includes leasing of a new police vehicle, with the remainder due to a new contract with the PBA that is expected to settle shortly. [The police S&amp;W line represents close to 60% of all salaries and wages in the budget]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Streets and Roads – about $55,000 of this increase is for Salaries and Wages, with additional funding for repairs to the salt dome cover [the structure that sits behind the DPW garage] and an increase in Tree Maintenance budget; PW Manager position is fully funded in this year’s budget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Sanitation – half of this reduction is from the Recycling Tonnage grant being reduced from what it was last year, the other half is from having a better idea of the cost of our Curbside Recycling program - $13-$14,000/month (or more), generally. This is a volatile market right now, a reflection, I think, of the challenges facing that sector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Health and Welfare is showing a decrease but is artificially reduced </a:t>
            </a:r>
            <a:r>
              <a:rPr lang="en-US" baseline="0" dirty="0" err="1"/>
              <a:t>bc</a:t>
            </a:r>
            <a:r>
              <a:rPr lang="en-US" baseline="0" dirty="0"/>
              <a:t> we have not included two grants – the Municipal Alliance and Community Development Block Grant; including those, we’d be about even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Debt Service – a nominal increase here; one more year’s payment remains on the 20-year Pump Station Rehabilitation projects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Court – includes an additional PT position at the request of Judge Howes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Utilities – not using as much electricity or fuel due to the pandemic, so we reduced these line items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Statutory Expenditures – fortunately we can offset a large pension increase with reduced Health Benefit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The next slide puts this altogether in a visual pie chart</a:t>
            </a:r>
          </a:p>
        </p:txBody>
      </p:sp>
      <p:sp>
        <p:nvSpPr>
          <p:cNvPr id="4" name="Slide Number Placeholder 3"/>
          <p:cNvSpPr>
            <a:spLocks noGrp="1"/>
          </p:cNvSpPr>
          <p:nvPr>
            <p:ph type="sldNum" sz="quarter" idx="10"/>
          </p:nvPr>
        </p:nvSpPr>
        <p:spPr/>
        <p:txBody>
          <a:bodyPr/>
          <a:lstStyle/>
          <a:p>
            <a:fld id="{22141E26-9178-41D1-96DF-30182C18F910}" type="slidenum">
              <a:rPr lang="en-US" smtClean="0"/>
              <a:t>6</a:t>
            </a:fld>
            <a:endParaRPr lang="en-US" dirty="0"/>
          </a:p>
        </p:txBody>
      </p:sp>
    </p:spTree>
    <p:extLst>
      <p:ext uri="{BB962C8B-B14F-4D97-AF65-F5344CB8AC3E}">
        <p14:creationId xmlns:p14="http://schemas.microsoft.com/office/powerpoint/2010/main" val="998437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 just want to point out a slice of the pie called the “Reserve for Uncollected Taxes”. </a:t>
            </a:r>
          </a:p>
          <a:p>
            <a:r>
              <a:rPr lang="en-US" dirty="0"/>
              <a:t>As homeowners, you don’t send a check to the Dunellen Board of Ed every month - but the Borough does; we don’t </a:t>
            </a:r>
            <a:r>
              <a:rPr lang="en-US" dirty="0" err="1"/>
              <a:t>Zelle</a:t>
            </a:r>
            <a:r>
              <a:rPr lang="en-US" dirty="0"/>
              <a:t> the County for our share of taxes or Venmo our County Open Space taxes ($1.4MM of which came back to us for the Columbia Park field and tennis court improvements). But the Borough does – every quarter. </a:t>
            </a:r>
          </a:p>
          <a:p>
            <a:endParaRPr lang="en-US" dirty="0"/>
          </a:p>
          <a:p>
            <a:r>
              <a:rPr lang="en-US" dirty="0"/>
              <a:t>It’s on the Borough to pay these agencies. </a:t>
            </a:r>
          </a:p>
          <a:p>
            <a:endParaRPr lang="en-US" dirty="0"/>
          </a:p>
          <a:p>
            <a:r>
              <a:rPr lang="en-US" dirty="0"/>
              <a:t>But there are always going to be some homeowners who can’t – for whatever reason – pay their taxes, and if that’s the case, we need to bill for a little more to make up for that shortfall. So that’s what the Reserve for Uncollected Taxes does – in order to collect $1, we need to bill for $1 and $0.06. This ensures we have enough money to pay the school, the county, the Library AND support the operations of the Borough </a:t>
            </a:r>
          </a:p>
          <a:p>
            <a:endParaRPr lang="en-US" dirty="0"/>
          </a:p>
          <a:p>
            <a:r>
              <a:rPr lang="en-US" dirty="0"/>
              <a:t>The next slide is going to show the other side of the picture – how do we pay for these expenditures?</a:t>
            </a:r>
          </a:p>
          <a:p>
            <a:endParaRPr lang="en-US" dirty="0"/>
          </a:p>
        </p:txBody>
      </p:sp>
      <p:sp>
        <p:nvSpPr>
          <p:cNvPr id="4" name="Slide Number Placeholder 3"/>
          <p:cNvSpPr>
            <a:spLocks noGrp="1"/>
          </p:cNvSpPr>
          <p:nvPr>
            <p:ph type="sldNum" sz="quarter" idx="10"/>
          </p:nvPr>
        </p:nvSpPr>
        <p:spPr/>
        <p:txBody>
          <a:bodyPr/>
          <a:lstStyle/>
          <a:p>
            <a:fld id="{22141E26-9178-41D1-96DF-30182C18F910}" type="slidenum">
              <a:rPr lang="en-US" smtClean="0"/>
              <a:t>7</a:t>
            </a:fld>
            <a:endParaRPr lang="en-US" dirty="0"/>
          </a:p>
        </p:txBody>
      </p:sp>
    </p:spTree>
    <p:extLst>
      <p:ext uri="{BB962C8B-B14F-4D97-AF65-F5344CB8AC3E}">
        <p14:creationId xmlns:p14="http://schemas.microsoft.com/office/powerpoint/2010/main" val="3952942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a:t>The State of NJ requires us to produce a budget that is balanced  – so the Revenue side must equal the Expenditure side</a:t>
            </a:r>
          </a:p>
          <a:p>
            <a:endParaRPr lang="en-US" b="0" dirty="0"/>
          </a:p>
          <a:p>
            <a:r>
              <a:rPr lang="en-US" b="1" dirty="0"/>
              <a:t>Property</a:t>
            </a:r>
            <a:r>
              <a:rPr lang="en-US" b="1" baseline="0" dirty="0"/>
              <a:t> Taxes (Amount to be Raised by Taxation) </a:t>
            </a:r>
            <a:r>
              <a:rPr lang="en-US" b="0" baseline="0" dirty="0"/>
              <a:t>is 70%</a:t>
            </a:r>
            <a:r>
              <a:rPr lang="en-US" b="1" baseline="0" dirty="0"/>
              <a:t> - </a:t>
            </a:r>
            <a:r>
              <a:rPr lang="en-US" b="0" baseline="0" dirty="0"/>
              <a:t>Almost ¾’s of the whole “pie”, with 88% residential taxpayers vs Commercial/Industrial (11%) and Vacant Land (1%). That can be a plus – we are not reliant on a single, large taxpayer</a:t>
            </a:r>
            <a:endParaRPr lang="en-US" b="0" dirty="0"/>
          </a:p>
          <a:p>
            <a:endParaRPr lang="en-US" b="1" dirty="0"/>
          </a:p>
          <a:p>
            <a:r>
              <a:rPr lang="en-US" b="1" dirty="0"/>
              <a:t>Miscellaneous Revenues:</a:t>
            </a:r>
            <a:r>
              <a:rPr lang="en-US" b="1" baseline="0" dirty="0"/>
              <a:t> </a:t>
            </a:r>
          </a:p>
          <a:p>
            <a:pPr marL="0" indent="0">
              <a:buNone/>
            </a:pPr>
            <a:r>
              <a:rPr lang="en-US" b="0" baseline="0" dirty="0"/>
              <a:t>This is the piece of pie that we are trying to grow, because the larger this gets, perhaps the less reliant we could be on Property Taxes</a:t>
            </a:r>
          </a:p>
          <a:p>
            <a:pPr marL="228600" indent="-228600">
              <a:buAutoNum type="arabicPeriod"/>
            </a:pPr>
            <a:r>
              <a:rPr lang="en-US" b="0" baseline="0" dirty="0"/>
              <a:t>Local Revenues – ABC licenses, Licenses and Permits, Municipal Court Fines, Interest and Costs on Taxes, Interest on Investments. In general, we can’t anticipate more than we received last year</a:t>
            </a:r>
          </a:p>
          <a:p>
            <a:pPr marL="228600" indent="-228600">
              <a:buAutoNum type="arabicPeriod"/>
            </a:pPr>
            <a:r>
              <a:rPr lang="en-US" b="0" baseline="0" dirty="0"/>
              <a:t>State Aid </a:t>
            </a:r>
            <a:r>
              <a:rPr lang="mr-IN" b="0" baseline="0" dirty="0"/>
              <a:t>–</a:t>
            </a:r>
            <a:r>
              <a:rPr lang="en-US" b="0" baseline="0" dirty="0"/>
              <a:t> which has remained the same for the last ten years, maybe more</a:t>
            </a:r>
            <a:r>
              <a:rPr lang="mr-IN" b="0" baseline="0" dirty="0"/>
              <a:t>…</a:t>
            </a:r>
            <a:endParaRPr lang="en-US" b="0" baseline="0" dirty="0"/>
          </a:p>
          <a:p>
            <a:pPr marL="228600" indent="-228600">
              <a:buAutoNum type="arabicPeriod"/>
            </a:pPr>
            <a:r>
              <a:rPr lang="en-US" b="0" baseline="0" dirty="0"/>
              <a:t>Dedicated Uniform Construction Codes Fees includes all building related permit fees (Building, Plumbing, Electrical, Certificates of Occupancy – we are incorporating a large increase here from permits pulled for Art Color Project (Dunellen Stations) project</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b="0" baseline="0" dirty="0"/>
              <a:t>Public and Private Revenues = grants (Clean Communities, Pedestrian Safety, Body Armor, Municipal Alliance, CDBG among others)</a:t>
            </a:r>
          </a:p>
          <a:p>
            <a:pPr marL="228600" indent="-228600">
              <a:buAutoNum type="arabicPeriod"/>
            </a:pPr>
            <a:r>
              <a:rPr lang="en-US" b="0" baseline="0" dirty="0"/>
              <a:t>Other Special Items- included here is the contribution from the Parking Authority ($60,500) which offsets some debt with any balance reducing taxes, the Cable TV Franchise Fee (2% of the fees charged to Dunellen residents by Comcast), and a Redevelopment Fee from the Art Color Redevelopment Agreement. This secured a fixed total $248,400 from the owner of the Art Color complex and addressed an anticipated shortfall in revenue before the PILOT kicked in. This is the piece of the pie we are trying to grow. The Art Color PILOT will add to it over the next 30 years.</a:t>
            </a:r>
          </a:p>
          <a:p>
            <a:pPr marL="0" indent="0">
              <a:buNone/>
            </a:pPr>
            <a:endParaRPr lang="en-US" b="1"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a:t>Delinquent Taxes (3%) – </a:t>
            </a:r>
            <a:r>
              <a:rPr lang="en-US" b="0" baseline="0" dirty="0"/>
              <a:t>These are taxes still owed to the Borough by property owners from last year</a:t>
            </a:r>
          </a:p>
          <a:p>
            <a:pPr marL="0" indent="0">
              <a:buNone/>
            </a:pPr>
            <a:endParaRPr lang="en-US" b="0" baseline="0" dirty="0"/>
          </a:p>
          <a:p>
            <a:pPr marL="0" indent="0">
              <a:buNone/>
            </a:pPr>
            <a:r>
              <a:rPr lang="en-US" b="1" baseline="0" dirty="0"/>
              <a:t>Library (3%) </a:t>
            </a:r>
            <a:r>
              <a:rPr lang="en-US" b="0" baseline="0" dirty="0"/>
              <a:t>- taxes raised specifically for the Library directly offsets their expenses</a:t>
            </a:r>
            <a:endParaRPr lang="en-US" b="1" baseline="0" dirty="0"/>
          </a:p>
          <a:p>
            <a:pPr marL="0" indent="0">
              <a:buNone/>
            </a:pPr>
            <a:endParaRPr lang="en-US" b="1" baseline="0" dirty="0"/>
          </a:p>
          <a:p>
            <a:pPr marL="0" indent="0">
              <a:buNone/>
            </a:pPr>
            <a:r>
              <a:rPr lang="en-US" b="1" baseline="0" dirty="0"/>
              <a:t>Surplus Anticipated (6%)</a:t>
            </a:r>
            <a:r>
              <a:rPr lang="en-US" b="0" baseline="0" dirty="0"/>
              <a:t> </a:t>
            </a:r>
            <a:r>
              <a:rPr lang="mr-IN" b="0" baseline="0" dirty="0"/>
              <a:t>–</a:t>
            </a:r>
            <a:r>
              <a:rPr lang="en-US" b="0" baseline="0" dirty="0"/>
              <a:t> Our Surplus Balance increases and decreases based on the operations from the previous year. We lost $118,000 in revenue last year due to COVID 19, and we have replaced that loss by borrowing $118,000 this year. We will have to pay that back over the next 5 years. So we are using more Surplus this year, but there will be a manageable expense to us on the back end, which we thought was prudent to do.</a:t>
            </a:r>
          </a:p>
          <a:p>
            <a:pPr marL="0" indent="0">
              <a:buNone/>
            </a:pPr>
            <a:endParaRPr lang="en-US" b="1" baseline="0" dirty="0"/>
          </a:p>
          <a:p>
            <a:pPr marL="0" indent="0">
              <a:buNone/>
            </a:pPr>
            <a:endParaRPr lang="en-US" b="1" baseline="0" dirty="0"/>
          </a:p>
          <a:p>
            <a:endParaRPr lang="en-US" b="1" dirty="0"/>
          </a:p>
          <a:p>
            <a:pPr marL="0" indent="0">
              <a:buNone/>
            </a:pPr>
            <a:endParaRPr lang="en-US" b="0" baseline="0" dirty="0"/>
          </a:p>
          <a:p>
            <a:pPr marL="0" indent="0">
              <a:buNone/>
            </a:pPr>
            <a:endParaRPr lang="en-US" b="0" baseline="0" dirty="0"/>
          </a:p>
          <a:p>
            <a:pPr marL="0" indent="0">
              <a:buNone/>
            </a:pPr>
            <a:endParaRPr lang="en-US" b="1" dirty="0"/>
          </a:p>
        </p:txBody>
      </p:sp>
      <p:sp>
        <p:nvSpPr>
          <p:cNvPr id="4" name="Slide Number Placeholder 3"/>
          <p:cNvSpPr>
            <a:spLocks noGrp="1"/>
          </p:cNvSpPr>
          <p:nvPr>
            <p:ph type="sldNum" sz="quarter" idx="10"/>
          </p:nvPr>
        </p:nvSpPr>
        <p:spPr/>
        <p:txBody>
          <a:bodyPr/>
          <a:lstStyle/>
          <a:p>
            <a:fld id="{22141E26-9178-41D1-96DF-30182C18F910}" type="slidenum">
              <a:rPr lang="en-US" smtClean="0"/>
              <a:t>8</a:t>
            </a:fld>
            <a:endParaRPr lang="en-US" dirty="0"/>
          </a:p>
        </p:txBody>
      </p:sp>
    </p:spTree>
    <p:extLst>
      <p:ext uri="{BB962C8B-B14F-4D97-AF65-F5344CB8AC3E}">
        <p14:creationId xmlns:p14="http://schemas.microsoft.com/office/powerpoint/2010/main" val="12019936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a:t>So year over year, the Borough’s expenditures are up about $177,000 with Revenues other than taxes up $122,000. The difference between them is the Amount to be Raised by Taxes, or the Tax Levy, which calculates out to a nominal increase of 1%. That’s great news! The next line, the Net Valuation – the values of all properties within the Borough – went up by almost $45MM! That is a reflection of the change in market values that Dunellen and other towns are experiencing from the pandemic. Dawn </a:t>
            </a:r>
            <a:r>
              <a:rPr lang="en-US" dirty="0" err="1"/>
              <a:t>Guttschall</a:t>
            </a:r>
            <a:r>
              <a:rPr lang="en-US" dirty="0"/>
              <a:t>, our assessor, is trying to capture those market forces in the annual reassessment program that was initiated last year. (A little history here: in 2018, we were forced by the State of NJ to go through a very expensive revaluation process - the cost of which we are still paying - so the idea is to do an annual reassessment to equitably spread the taxes by bringing property values as close to market value as possible, at an incremental cost rather than one large cost.) We know house sales are very strong this year all over, and even here in Dunellen. So the Assessor, in an attempt to capture that, has adjusted practically everyone’s value to be in line with market value. That value was sent out on a postcard earlier this year… It’s the one that everyone uses to fill out their IRS tax return – it used to be green, now it’s white.</a:t>
            </a:r>
          </a:p>
          <a:p>
            <a:endParaRPr lang="en-US" dirty="0"/>
          </a:p>
          <a:p>
            <a:r>
              <a:rPr lang="en-US" dirty="0"/>
              <a:t>The Amount to be Raised by Taxation (A), divided by the Net Valuation (V), gives the Tax Rate. This rate is what is multiplied by the assessed value, the result is the amount of taxes owed.</a:t>
            </a:r>
          </a:p>
          <a:p>
            <a:endParaRPr lang="en-US" dirty="0"/>
          </a:p>
          <a:p>
            <a:r>
              <a:rPr lang="en-US" dirty="0"/>
              <a:t>Let’s look at two different property values – and I picked these two values for a reason – to see how those tax bills will change in 2021. First is a home with an assessed value of $288,285 – if the assessed value remained the same between 2020 and 2021, the municipal portion of the tax bill would decrease by $133. Similarly, the second home, with an assessed value of $313,542 would decrease by $144, which is the same percentage decrease as the first home. But what if the value of the home changed from 288,285 to $313,542? </a:t>
            </a:r>
          </a:p>
        </p:txBody>
      </p:sp>
      <p:sp>
        <p:nvSpPr>
          <p:cNvPr id="4" name="Slide Number Placeholder 3"/>
          <p:cNvSpPr>
            <a:spLocks noGrp="1"/>
          </p:cNvSpPr>
          <p:nvPr>
            <p:ph type="sldNum" sz="quarter" idx="10"/>
          </p:nvPr>
        </p:nvSpPr>
        <p:spPr/>
        <p:txBody>
          <a:bodyPr/>
          <a:lstStyle/>
          <a:p>
            <a:fld id="{22141E26-9178-41D1-96DF-30182C18F910}" type="slidenum">
              <a:rPr lang="en-US" smtClean="0"/>
              <a:t>9</a:t>
            </a:fld>
            <a:endParaRPr lang="en-US" dirty="0"/>
          </a:p>
        </p:txBody>
      </p:sp>
    </p:spTree>
    <p:extLst>
      <p:ext uri="{BB962C8B-B14F-4D97-AF65-F5344CB8AC3E}">
        <p14:creationId xmlns:p14="http://schemas.microsoft.com/office/powerpoint/2010/main" val="19889775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tells the story of how taxes are changing…</a:t>
            </a:r>
          </a:p>
          <a:p>
            <a:r>
              <a:rPr lang="en-US" dirty="0"/>
              <a:t>On an average home, the tax bill will increase by $67 this year, as opposed to the $81 increase between 2019 and 2020. You’ll see there wasn’t very much change in the Average Assessed Value between 2019 and 2020. But in 2021, you see there was a big increase in the Average Assessed Value – and those figures are what I showed on the previous slide. Notice that while the Average Assessment increased, the tax rate decreased. Of course, if the assessed value of your home changed more than the average, you will pay more or less than the $67</a:t>
            </a:r>
          </a:p>
          <a:p>
            <a:endParaRPr lang="en-US" dirty="0"/>
          </a:p>
          <a:p>
            <a:r>
              <a:rPr lang="en-US" dirty="0"/>
              <a:t>One more piece of business is the Sewer Budget for 2021…</a:t>
            </a:r>
          </a:p>
        </p:txBody>
      </p:sp>
      <p:sp>
        <p:nvSpPr>
          <p:cNvPr id="4" name="Slide Number Placeholder 3"/>
          <p:cNvSpPr>
            <a:spLocks noGrp="1"/>
          </p:cNvSpPr>
          <p:nvPr>
            <p:ph type="sldNum" sz="quarter" idx="10"/>
          </p:nvPr>
        </p:nvSpPr>
        <p:spPr/>
        <p:txBody>
          <a:bodyPr/>
          <a:lstStyle/>
          <a:p>
            <a:fld id="{22141E26-9178-41D1-96DF-30182C18F910}" type="slidenum">
              <a:rPr lang="en-US" smtClean="0"/>
              <a:t>10</a:t>
            </a:fld>
            <a:endParaRPr lang="en-US" dirty="0"/>
          </a:p>
        </p:txBody>
      </p:sp>
    </p:spTree>
    <p:extLst>
      <p:ext uri="{BB962C8B-B14F-4D97-AF65-F5344CB8AC3E}">
        <p14:creationId xmlns:p14="http://schemas.microsoft.com/office/powerpoint/2010/main" val="202604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A0D5DED-4940-41A8-9910-071C60E2856D}" type="datetimeFigureOut">
              <a:rPr lang="en-US" smtClean="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4B24EB4-6D65-4ECD-B195-9FD211C815FE}"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3689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0D5DED-4940-41A8-9910-071C60E2856D}" type="datetimeFigureOut">
              <a:rPr lang="en-US" smtClean="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4B24EB4-6D65-4ECD-B195-9FD211C815FE}" type="slidenum">
              <a:rPr lang="en-US" smtClean="0"/>
              <a:pPr/>
              <a:t>‹#›</a:t>
            </a:fld>
            <a:endParaRPr lang="en-US" dirty="0"/>
          </a:p>
        </p:txBody>
      </p:sp>
    </p:spTree>
    <p:extLst>
      <p:ext uri="{BB962C8B-B14F-4D97-AF65-F5344CB8AC3E}">
        <p14:creationId xmlns:p14="http://schemas.microsoft.com/office/powerpoint/2010/main" val="1671740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0D5DED-4940-41A8-9910-071C60E2856D}" type="datetimeFigureOut">
              <a:rPr lang="en-US" smtClean="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4B24EB4-6D65-4ECD-B195-9FD211C815FE}" type="slidenum">
              <a:rPr lang="en-US" smtClean="0"/>
              <a:pPr/>
              <a:t>‹#›</a:t>
            </a:fld>
            <a:endParaRPr lang="en-US" dirty="0"/>
          </a:p>
        </p:txBody>
      </p:sp>
    </p:spTree>
    <p:extLst>
      <p:ext uri="{BB962C8B-B14F-4D97-AF65-F5344CB8AC3E}">
        <p14:creationId xmlns:p14="http://schemas.microsoft.com/office/powerpoint/2010/main" val="3130939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0D5DED-4940-41A8-9910-071C60E2856D}" type="datetimeFigureOut">
              <a:rPr lang="en-US" smtClean="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4B24EB4-6D65-4ECD-B195-9FD211C815FE}" type="slidenum">
              <a:rPr lang="en-US" smtClean="0"/>
              <a:pPr/>
              <a:t>‹#›</a:t>
            </a:fld>
            <a:endParaRPr lang="en-US" dirty="0"/>
          </a:p>
        </p:txBody>
      </p:sp>
    </p:spTree>
    <p:extLst>
      <p:ext uri="{BB962C8B-B14F-4D97-AF65-F5344CB8AC3E}">
        <p14:creationId xmlns:p14="http://schemas.microsoft.com/office/powerpoint/2010/main" val="330952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0D5DED-4940-41A8-9910-071C60E2856D}" type="datetimeFigureOut">
              <a:rPr lang="en-US" smtClean="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4B24EB4-6D65-4ECD-B195-9FD211C815FE}"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576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A0D5DED-4940-41A8-9910-071C60E2856D}" type="datetimeFigureOut">
              <a:rPr lang="en-US" smtClean="0"/>
              <a:pPr/>
              <a:t>4/17/2021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4B24EB4-6D65-4ECD-B195-9FD211C815FE}" type="slidenum">
              <a:rPr lang="en-US" smtClean="0"/>
              <a:pPr/>
              <a:t>‹#›</a:t>
            </a:fld>
            <a:endParaRPr lang="en-US" dirty="0"/>
          </a:p>
        </p:txBody>
      </p:sp>
    </p:spTree>
    <p:extLst>
      <p:ext uri="{BB962C8B-B14F-4D97-AF65-F5344CB8AC3E}">
        <p14:creationId xmlns:p14="http://schemas.microsoft.com/office/powerpoint/2010/main" val="4184256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A0D5DED-4940-41A8-9910-071C60E2856D}" type="datetimeFigureOut">
              <a:rPr lang="en-US" smtClean="0"/>
              <a:pPr/>
              <a:t>4/17/2021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4B24EB4-6D65-4ECD-B195-9FD211C815FE}" type="slidenum">
              <a:rPr lang="en-US" smtClean="0"/>
              <a:pPr/>
              <a:t>‹#›</a:t>
            </a:fld>
            <a:endParaRPr lang="en-US" dirty="0"/>
          </a:p>
        </p:txBody>
      </p:sp>
    </p:spTree>
    <p:extLst>
      <p:ext uri="{BB962C8B-B14F-4D97-AF65-F5344CB8AC3E}">
        <p14:creationId xmlns:p14="http://schemas.microsoft.com/office/powerpoint/2010/main" val="1915028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A0D5DED-4940-41A8-9910-071C60E2856D}" type="datetimeFigureOut">
              <a:rPr lang="en-US" smtClean="0"/>
              <a:pPr/>
              <a:t>4/17/2021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4B24EB4-6D65-4ECD-B195-9FD211C815FE}" type="slidenum">
              <a:rPr lang="en-US" smtClean="0"/>
              <a:pPr/>
              <a:t>‹#›</a:t>
            </a:fld>
            <a:endParaRPr lang="en-US" dirty="0"/>
          </a:p>
        </p:txBody>
      </p:sp>
    </p:spTree>
    <p:extLst>
      <p:ext uri="{BB962C8B-B14F-4D97-AF65-F5344CB8AC3E}">
        <p14:creationId xmlns:p14="http://schemas.microsoft.com/office/powerpoint/2010/main" val="341973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A0D5DED-4940-41A8-9910-071C60E2856D}" type="datetimeFigureOut">
              <a:rPr lang="en-US" smtClean="0"/>
              <a:pPr/>
              <a:t>4/17/2021</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4B24EB4-6D65-4ECD-B195-9FD211C815FE}" type="slidenum">
              <a:rPr lang="en-US" smtClean="0"/>
              <a:pPr/>
              <a:t>‹#›</a:t>
            </a:fld>
            <a:endParaRPr lang="en-US" dirty="0"/>
          </a:p>
        </p:txBody>
      </p:sp>
    </p:spTree>
    <p:extLst>
      <p:ext uri="{BB962C8B-B14F-4D97-AF65-F5344CB8AC3E}">
        <p14:creationId xmlns:p14="http://schemas.microsoft.com/office/powerpoint/2010/main" val="3493859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A0D5DED-4940-41A8-9910-071C60E2856D}" type="datetimeFigureOut">
              <a:rPr lang="en-US" smtClean="0"/>
              <a:pPr/>
              <a:t>4/17/2021</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4B24EB4-6D65-4ECD-B195-9FD211C815FE}" type="slidenum">
              <a:rPr lang="en-US" smtClean="0"/>
              <a:pPr/>
              <a:t>‹#›</a:t>
            </a:fld>
            <a:endParaRPr lang="en-US" dirty="0"/>
          </a:p>
        </p:txBody>
      </p:sp>
    </p:spTree>
    <p:extLst>
      <p:ext uri="{BB962C8B-B14F-4D97-AF65-F5344CB8AC3E}">
        <p14:creationId xmlns:p14="http://schemas.microsoft.com/office/powerpoint/2010/main" val="3613393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0D5DED-4940-41A8-9910-071C60E2856D}" type="datetimeFigureOut">
              <a:rPr lang="en-US" smtClean="0"/>
              <a:pPr/>
              <a:t>4/17/2021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4B24EB4-6D65-4ECD-B195-9FD211C815FE}" type="slidenum">
              <a:rPr lang="en-US" smtClean="0"/>
              <a:pPr/>
              <a:t>‹#›</a:t>
            </a:fld>
            <a:endParaRPr lang="en-US" dirty="0"/>
          </a:p>
        </p:txBody>
      </p:sp>
    </p:spTree>
    <p:extLst>
      <p:ext uri="{BB962C8B-B14F-4D97-AF65-F5344CB8AC3E}">
        <p14:creationId xmlns:p14="http://schemas.microsoft.com/office/powerpoint/2010/main" val="4234266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A0D5DED-4940-41A8-9910-071C60E2856D}" type="datetimeFigureOut">
              <a:rPr lang="en-US" smtClean="0"/>
              <a:pPr/>
              <a:t>4/17/2021</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4B24EB4-6D65-4ECD-B195-9FD211C815FE}"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67722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www.dunellen-nj.gov/departments/finance/documents.php"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975758"/>
          </a:xfrm>
        </p:spPr>
        <p:txBody>
          <a:bodyPr>
            <a:normAutofit/>
          </a:bodyPr>
          <a:lstStyle/>
          <a:p>
            <a:pPr algn="ctr"/>
            <a:r>
              <a:rPr lang="en-US" sz="8800" dirty="0">
                <a:solidFill>
                  <a:srgbClr val="002060"/>
                </a:solidFill>
              </a:rPr>
              <a:t>Borough of Dunellen</a:t>
            </a:r>
            <a:br>
              <a:rPr lang="en-US" sz="9600" dirty="0">
                <a:solidFill>
                  <a:srgbClr val="002060"/>
                </a:solidFill>
              </a:rPr>
            </a:br>
            <a:r>
              <a:rPr lang="en-US" sz="5400" dirty="0">
                <a:solidFill>
                  <a:srgbClr val="002060"/>
                </a:solidFill>
              </a:rPr>
              <a:t>2021 Municipal Budget Presentation</a:t>
            </a:r>
          </a:p>
        </p:txBody>
      </p:sp>
      <p:pic>
        <p:nvPicPr>
          <p:cNvPr id="1026" name="Picture 2" descr="Image result for Dunellen NJ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46120" y="2191959"/>
            <a:ext cx="2299759" cy="1949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7970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119929889"/>
              </p:ext>
            </p:extLst>
          </p:nvPr>
        </p:nvGraphicFramePr>
        <p:xfrm>
          <a:off x="1364566" y="1616426"/>
          <a:ext cx="7313902" cy="2494280"/>
        </p:xfrm>
        <a:graphic>
          <a:graphicData uri="http://schemas.openxmlformats.org/drawingml/2006/table">
            <a:tbl>
              <a:tblPr firstRow="1" bandRow="1">
                <a:tableStyleId>{5C22544A-7EE6-4342-B048-85BDC9FD1C3A}</a:tableStyleId>
              </a:tblPr>
              <a:tblGrid>
                <a:gridCol w="1331011">
                  <a:extLst>
                    <a:ext uri="{9D8B030D-6E8A-4147-A177-3AD203B41FA5}">
                      <a16:colId xmlns:a16="http://schemas.microsoft.com/office/drawing/2014/main" val="20000"/>
                    </a:ext>
                  </a:extLst>
                </a:gridCol>
                <a:gridCol w="306645">
                  <a:extLst>
                    <a:ext uri="{9D8B030D-6E8A-4147-A177-3AD203B41FA5}">
                      <a16:colId xmlns:a16="http://schemas.microsoft.com/office/drawing/2014/main" val="20001"/>
                    </a:ext>
                  </a:extLst>
                </a:gridCol>
                <a:gridCol w="1660947">
                  <a:extLst>
                    <a:ext uri="{9D8B030D-6E8A-4147-A177-3AD203B41FA5}">
                      <a16:colId xmlns:a16="http://schemas.microsoft.com/office/drawing/2014/main" val="20002"/>
                    </a:ext>
                  </a:extLst>
                </a:gridCol>
                <a:gridCol w="258011">
                  <a:extLst>
                    <a:ext uri="{9D8B030D-6E8A-4147-A177-3AD203B41FA5}">
                      <a16:colId xmlns:a16="http://schemas.microsoft.com/office/drawing/2014/main" val="20003"/>
                    </a:ext>
                  </a:extLst>
                </a:gridCol>
                <a:gridCol w="2080215">
                  <a:extLst>
                    <a:ext uri="{9D8B030D-6E8A-4147-A177-3AD203B41FA5}">
                      <a16:colId xmlns:a16="http://schemas.microsoft.com/office/drawing/2014/main" val="20004"/>
                    </a:ext>
                  </a:extLst>
                </a:gridCol>
                <a:gridCol w="290262">
                  <a:extLst>
                    <a:ext uri="{9D8B030D-6E8A-4147-A177-3AD203B41FA5}">
                      <a16:colId xmlns:a16="http://schemas.microsoft.com/office/drawing/2014/main" val="20005"/>
                    </a:ext>
                  </a:extLst>
                </a:gridCol>
                <a:gridCol w="1386811">
                  <a:extLst>
                    <a:ext uri="{9D8B030D-6E8A-4147-A177-3AD203B41FA5}">
                      <a16:colId xmlns:a16="http://schemas.microsoft.com/office/drawing/2014/main" val="20006"/>
                    </a:ext>
                  </a:extLst>
                </a:gridCol>
              </a:tblGrid>
              <a:tr h="370840">
                <a:tc>
                  <a:txBody>
                    <a:bodyPr/>
                    <a:lstStyle/>
                    <a:p>
                      <a:pPr algn="ctr"/>
                      <a:endParaRPr lang="en-US" dirty="0"/>
                    </a:p>
                    <a:p>
                      <a:pPr algn="ctr"/>
                      <a:r>
                        <a:rPr lang="en-US" dirty="0"/>
                        <a:t>Year</a:t>
                      </a:r>
                    </a:p>
                  </a:txBody>
                  <a:tcPr/>
                </a:tc>
                <a:tc>
                  <a:txBody>
                    <a:bodyPr/>
                    <a:lstStyle/>
                    <a:p>
                      <a:pPr algn="ctr"/>
                      <a:endParaRPr lang="en-US" dirty="0"/>
                    </a:p>
                  </a:txBody>
                  <a:tcPr/>
                </a:tc>
                <a:tc>
                  <a:txBody>
                    <a:bodyPr/>
                    <a:lstStyle/>
                    <a:p>
                      <a:pPr algn="ctr"/>
                      <a:r>
                        <a:rPr lang="en-US" dirty="0"/>
                        <a:t>Assessed Value (Average)</a:t>
                      </a:r>
                    </a:p>
                  </a:txBody>
                  <a:tcPr/>
                </a:tc>
                <a:tc>
                  <a:txBody>
                    <a:bodyPr/>
                    <a:lstStyle/>
                    <a:p>
                      <a:pPr algn="ctr"/>
                      <a:endParaRPr lang="en-US" dirty="0"/>
                    </a:p>
                  </a:txBody>
                  <a:tcPr/>
                </a:tc>
                <a:tc>
                  <a:txBody>
                    <a:bodyPr/>
                    <a:lstStyle/>
                    <a:p>
                      <a:pPr algn="ctr"/>
                      <a:endParaRPr lang="en-US" dirty="0"/>
                    </a:p>
                    <a:p>
                      <a:pPr algn="ctr"/>
                      <a:r>
                        <a:rPr lang="en-US" dirty="0"/>
                        <a:t>Municipal Tax Rate</a:t>
                      </a:r>
                    </a:p>
                  </a:txBody>
                  <a:tcPr/>
                </a:tc>
                <a:tc>
                  <a:txBody>
                    <a:bodyPr/>
                    <a:lstStyle/>
                    <a:p>
                      <a:pPr algn="ctr"/>
                      <a:endParaRPr lang="en-US" dirty="0"/>
                    </a:p>
                  </a:txBody>
                  <a:tcPr/>
                </a:tc>
                <a:tc>
                  <a:txBody>
                    <a:bodyPr/>
                    <a:lstStyle/>
                    <a:p>
                      <a:pPr algn="ctr"/>
                      <a:r>
                        <a:rPr lang="en-US" dirty="0"/>
                        <a:t>Municipal</a:t>
                      </a:r>
                    </a:p>
                    <a:p>
                      <a:pPr algn="ctr"/>
                      <a:r>
                        <a:rPr lang="en-US" dirty="0"/>
                        <a:t>Taxes</a:t>
                      </a:r>
                    </a:p>
                  </a:txBody>
                  <a:tcPr/>
                </a:tc>
                <a:extLst>
                  <a:ext uri="{0D108BD9-81ED-4DB2-BD59-A6C34878D82A}">
                    <a16:rowId xmlns:a16="http://schemas.microsoft.com/office/drawing/2014/main" val="10000"/>
                  </a:ext>
                </a:extLst>
              </a:tr>
              <a:tr h="370840">
                <a:tc>
                  <a:txBody>
                    <a:bodyPr/>
                    <a:lstStyle/>
                    <a:p>
                      <a:pPr algn="ctr"/>
                      <a:r>
                        <a:rPr lang="en-US" dirty="0"/>
                        <a:t>2019</a:t>
                      </a:r>
                    </a:p>
                  </a:txBody>
                  <a:tcPr/>
                </a:tc>
                <a:tc>
                  <a:txBody>
                    <a:bodyPr/>
                    <a:lstStyle/>
                    <a:p>
                      <a:pPr algn="ctr"/>
                      <a:endParaRPr lang="en-US" dirty="0"/>
                    </a:p>
                  </a:txBody>
                  <a:tcPr/>
                </a:tc>
                <a:tc>
                  <a:txBody>
                    <a:bodyPr/>
                    <a:lstStyle/>
                    <a:p>
                      <a:pPr algn="ctr"/>
                      <a:r>
                        <a:rPr lang="en-US" dirty="0"/>
                        <a:t>288,172</a:t>
                      </a:r>
                    </a:p>
                  </a:txBody>
                  <a:tcPr/>
                </a:tc>
                <a:tc>
                  <a:txBody>
                    <a:bodyPr/>
                    <a:lstStyle/>
                    <a:p>
                      <a:pPr algn="ctr"/>
                      <a:endParaRPr lang="en-US" dirty="0"/>
                    </a:p>
                  </a:txBody>
                  <a:tcPr/>
                </a:tc>
                <a:tc>
                  <a:txBody>
                    <a:bodyPr/>
                    <a:lstStyle/>
                    <a:p>
                      <a:pPr algn="ctr"/>
                      <a:r>
                        <a:rPr lang="en-US" dirty="0"/>
                        <a:t>$0.811</a:t>
                      </a:r>
                    </a:p>
                  </a:txBody>
                  <a:tcPr/>
                </a:tc>
                <a:tc>
                  <a:txBody>
                    <a:bodyPr/>
                    <a:lstStyle/>
                    <a:p>
                      <a:pPr algn="ctr"/>
                      <a:endParaRPr lang="en-US" dirty="0"/>
                    </a:p>
                  </a:txBody>
                  <a:tcPr/>
                </a:tc>
                <a:tc>
                  <a:txBody>
                    <a:bodyPr/>
                    <a:lstStyle/>
                    <a:p>
                      <a:pPr algn="ctr"/>
                      <a:r>
                        <a:rPr lang="en-US" dirty="0"/>
                        <a:t>$2,336</a:t>
                      </a:r>
                    </a:p>
                  </a:txBody>
                  <a:tcPr/>
                </a:tc>
                <a:extLst>
                  <a:ext uri="{0D108BD9-81ED-4DB2-BD59-A6C34878D82A}">
                    <a16:rowId xmlns:a16="http://schemas.microsoft.com/office/drawing/2014/main" val="10001"/>
                  </a:ext>
                </a:extLst>
              </a:tr>
              <a:tr h="370840">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a:p>
                  </a:txBody>
                  <a:tcPr/>
                </a:tc>
                <a:tc>
                  <a:txBody>
                    <a:bodyPr/>
                    <a:lstStyle/>
                    <a:p>
                      <a:pPr algn="ctr"/>
                      <a:endParaRPr lang="en-US" dirty="0"/>
                    </a:p>
                  </a:txBody>
                  <a:tcPr/>
                </a:tc>
                <a:tc>
                  <a:txBody>
                    <a:bodyPr/>
                    <a:lstStyle/>
                    <a:p>
                      <a:pPr algn="ctr"/>
                      <a:endParaRPr lang="en-US"/>
                    </a:p>
                  </a:txBody>
                  <a:tcPr/>
                </a:tc>
                <a:tc>
                  <a:txBody>
                    <a:bodyPr/>
                    <a:lstStyle/>
                    <a:p>
                      <a:pPr algn="ctr"/>
                      <a:endParaRPr lang="en-US" dirty="0"/>
                    </a:p>
                  </a:txBody>
                  <a:tcPr/>
                </a:tc>
                <a:extLst>
                  <a:ext uri="{0D108BD9-81ED-4DB2-BD59-A6C34878D82A}">
                    <a16:rowId xmlns:a16="http://schemas.microsoft.com/office/drawing/2014/main" val="10002"/>
                  </a:ext>
                </a:extLst>
              </a:tr>
              <a:tr h="370840">
                <a:tc>
                  <a:txBody>
                    <a:bodyPr/>
                    <a:lstStyle/>
                    <a:p>
                      <a:pPr algn="ctr"/>
                      <a:r>
                        <a:rPr lang="en-US" dirty="0"/>
                        <a:t>2020</a:t>
                      </a:r>
                    </a:p>
                  </a:txBody>
                  <a:tcPr/>
                </a:tc>
                <a:tc>
                  <a:txBody>
                    <a:bodyPr/>
                    <a:lstStyle/>
                    <a:p>
                      <a:pPr algn="ctr"/>
                      <a:endParaRPr lang="en-US" dirty="0"/>
                    </a:p>
                  </a:txBody>
                  <a:tcPr/>
                </a:tc>
                <a:tc>
                  <a:txBody>
                    <a:bodyPr/>
                    <a:lstStyle/>
                    <a:p>
                      <a:pPr algn="ctr"/>
                      <a:r>
                        <a:rPr lang="en-US" dirty="0"/>
                        <a:t>288,285</a:t>
                      </a:r>
                    </a:p>
                  </a:txBody>
                  <a:tcPr/>
                </a:tc>
                <a:tc>
                  <a:txBody>
                    <a:bodyPr/>
                    <a:lstStyle/>
                    <a:p>
                      <a:pPr algn="ctr"/>
                      <a:endParaRPr lang="en-US" dirty="0"/>
                    </a:p>
                  </a:txBody>
                  <a:tcPr/>
                </a:tc>
                <a:tc>
                  <a:txBody>
                    <a:bodyPr/>
                    <a:lstStyle/>
                    <a:p>
                      <a:pPr algn="ctr"/>
                      <a:r>
                        <a:rPr lang="en-US" dirty="0"/>
                        <a:t>$0.839</a:t>
                      </a:r>
                    </a:p>
                  </a:txBody>
                  <a:tcPr/>
                </a:tc>
                <a:tc>
                  <a:txBody>
                    <a:bodyPr/>
                    <a:lstStyle/>
                    <a:p>
                      <a:pPr algn="ctr"/>
                      <a:endParaRPr lang="en-US" dirty="0"/>
                    </a:p>
                  </a:txBody>
                  <a:tcPr/>
                </a:tc>
                <a:tc>
                  <a:txBody>
                    <a:bodyPr/>
                    <a:lstStyle/>
                    <a:p>
                      <a:pPr algn="ctr"/>
                      <a:r>
                        <a:rPr lang="en-US" dirty="0"/>
                        <a:t>$2,417</a:t>
                      </a:r>
                    </a:p>
                  </a:txBody>
                  <a:tcPr/>
                </a:tc>
                <a:extLst>
                  <a:ext uri="{0D108BD9-81ED-4DB2-BD59-A6C34878D82A}">
                    <a16:rowId xmlns:a16="http://schemas.microsoft.com/office/drawing/2014/main" val="10003"/>
                  </a:ext>
                </a:extLst>
              </a:tr>
              <a:tr h="370840">
                <a:tc>
                  <a:txBody>
                    <a:bodyPr/>
                    <a:lstStyle/>
                    <a:p>
                      <a:pPr algn="ctr"/>
                      <a:endParaRPr lang="en-US"/>
                    </a:p>
                  </a:txBody>
                  <a:tcPr/>
                </a:tc>
                <a:tc>
                  <a:txBody>
                    <a:bodyPr/>
                    <a:lstStyle/>
                    <a:p>
                      <a:pPr algn="ctr"/>
                      <a:endParaRPr lang="en-US"/>
                    </a:p>
                  </a:txBody>
                  <a:tcPr/>
                </a:tc>
                <a:tc>
                  <a:txBody>
                    <a:bodyPr/>
                    <a:lstStyle/>
                    <a:p>
                      <a:pPr algn="ctr"/>
                      <a:endParaRPr lang="en-US" dirty="0"/>
                    </a:p>
                  </a:txBody>
                  <a:tcPr/>
                </a:tc>
                <a:tc>
                  <a:txBody>
                    <a:bodyPr/>
                    <a:lstStyle/>
                    <a:p>
                      <a:pPr algn="ctr"/>
                      <a:endParaRPr lang="en-US"/>
                    </a:p>
                  </a:txBody>
                  <a:tcPr/>
                </a:tc>
                <a:tc>
                  <a:txBody>
                    <a:bodyPr/>
                    <a:lstStyle/>
                    <a:p>
                      <a:pPr algn="ctr"/>
                      <a:endParaRPr lang="en-US" dirty="0"/>
                    </a:p>
                  </a:txBody>
                  <a:tcPr/>
                </a:tc>
                <a:tc>
                  <a:txBody>
                    <a:bodyPr/>
                    <a:lstStyle/>
                    <a:p>
                      <a:pPr algn="ctr"/>
                      <a:endParaRPr lang="en-US"/>
                    </a:p>
                  </a:txBody>
                  <a:tcPr/>
                </a:tc>
                <a:tc>
                  <a:txBody>
                    <a:bodyPr/>
                    <a:lstStyle/>
                    <a:p>
                      <a:pPr algn="ctr"/>
                      <a:endParaRPr lang="en-US"/>
                    </a:p>
                  </a:txBody>
                  <a:tcPr/>
                </a:tc>
                <a:extLst>
                  <a:ext uri="{0D108BD9-81ED-4DB2-BD59-A6C34878D82A}">
                    <a16:rowId xmlns:a16="http://schemas.microsoft.com/office/drawing/2014/main" val="10004"/>
                  </a:ext>
                </a:extLst>
              </a:tr>
              <a:tr h="370840">
                <a:tc>
                  <a:txBody>
                    <a:bodyPr/>
                    <a:lstStyle/>
                    <a:p>
                      <a:pPr algn="ctr"/>
                      <a:r>
                        <a:rPr lang="en-US" dirty="0"/>
                        <a:t>2021</a:t>
                      </a:r>
                    </a:p>
                  </a:txBody>
                  <a:tcPr/>
                </a:tc>
                <a:tc>
                  <a:txBody>
                    <a:bodyPr/>
                    <a:lstStyle/>
                    <a:p>
                      <a:pPr algn="ctr"/>
                      <a:endParaRPr lang="en-US" dirty="0"/>
                    </a:p>
                  </a:txBody>
                  <a:tcPr/>
                </a:tc>
                <a:tc>
                  <a:txBody>
                    <a:bodyPr/>
                    <a:lstStyle/>
                    <a:p>
                      <a:pPr algn="ctr"/>
                      <a:r>
                        <a:rPr lang="en-US" dirty="0"/>
                        <a:t>313,542</a:t>
                      </a:r>
                    </a:p>
                  </a:txBody>
                  <a:tcPr/>
                </a:tc>
                <a:tc>
                  <a:txBody>
                    <a:bodyPr/>
                    <a:lstStyle/>
                    <a:p>
                      <a:pPr algn="ctr"/>
                      <a:endParaRPr lang="en-US" dirty="0"/>
                    </a:p>
                  </a:txBody>
                  <a:tcPr/>
                </a:tc>
                <a:tc>
                  <a:txBody>
                    <a:bodyPr/>
                    <a:lstStyle/>
                    <a:p>
                      <a:pPr algn="ctr"/>
                      <a:r>
                        <a:rPr lang="en-US" dirty="0"/>
                        <a:t>$0.792</a:t>
                      </a:r>
                    </a:p>
                  </a:txBody>
                  <a:tcPr/>
                </a:tc>
                <a:tc>
                  <a:txBody>
                    <a:bodyPr/>
                    <a:lstStyle/>
                    <a:p>
                      <a:pPr algn="ctr"/>
                      <a:endParaRPr lang="en-US" dirty="0"/>
                    </a:p>
                  </a:txBody>
                  <a:tcPr/>
                </a:tc>
                <a:tc>
                  <a:txBody>
                    <a:bodyPr/>
                    <a:lstStyle/>
                    <a:p>
                      <a:pPr algn="ctr"/>
                      <a:r>
                        <a:rPr lang="en-US" dirty="0"/>
                        <a:t>$2,484</a:t>
                      </a:r>
                    </a:p>
                  </a:txBody>
                  <a:tcPr/>
                </a:tc>
                <a:extLst>
                  <a:ext uri="{0D108BD9-81ED-4DB2-BD59-A6C34878D82A}">
                    <a16:rowId xmlns:a16="http://schemas.microsoft.com/office/drawing/2014/main" val="10005"/>
                  </a:ext>
                </a:extLst>
              </a:tr>
            </a:tbl>
          </a:graphicData>
        </a:graphic>
      </p:graphicFrame>
      <p:sp>
        <p:nvSpPr>
          <p:cNvPr id="4" name="Down Arrow 3"/>
          <p:cNvSpPr/>
          <p:nvPr/>
        </p:nvSpPr>
        <p:spPr>
          <a:xfrm>
            <a:off x="5874198" y="4221074"/>
            <a:ext cx="253219" cy="2532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Up Arrow 5"/>
          <p:cNvSpPr/>
          <p:nvPr/>
        </p:nvSpPr>
        <p:spPr>
          <a:xfrm>
            <a:off x="3703754" y="4221074"/>
            <a:ext cx="242316" cy="25321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Brace 6"/>
          <p:cNvSpPr/>
          <p:nvPr/>
        </p:nvSpPr>
        <p:spPr>
          <a:xfrm>
            <a:off x="8727705" y="2377440"/>
            <a:ext cx="242667" cy="75965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Box 8"/>
          <p:cNvSpPr txBox="1"/>
          <p:nvPr/>
        </p:nvSpPr>
        <p:spPr>
          <a:xfrm>
            <a:off x="8970372" y="2569028"/>
            <a:ext cx="535724" cy="369332"/>
          </a:xfrm>
          <a:prstGeom prst="rect">
            <a:avLst/>
          </a:prstGeom>
          <a:noFill/>
        </p:spPr>
        <p:txBody>
          <a:bodyPr wrap="none" rtlCol="0">
            <a:spAutoFit/>
          </a:bodyPr>
          <a:lstStyle/>
          <a:p>
            <a:r>
              <a:rPr lang="en-US" dirty="0"/>
              <a:t>$81</a:t>
            </a:r>
          </a:p>
        </p:txBody>
      </p:sp>
      <p:sp>
        <p:nvSpPr>
          <p:cNvPr id="13" name="Rectangle 12"/>
          <p:cNvSpPr/>
          <p:nvPr/>
        </p:nvSpPr>
        <p:spPr>
          <a:xfrm>
            <a:off x="9345351" y="3355148"/>
            <a:ext cx="750948" cy="369332"/>
          </a:xfrm>
          <a:prstGeom prst="rect">
            <a:avLst/>
          </a:prstGeom>
        </p:spPr>
        <p:txBody>
          <a:bodyPr wrap="square">
            <a:spAutoFit/>
          </a:bodyPr>
          <a:lstStyle/>
          <a:p>
            <a:r>
              <a:rPr lang="en-US" dirty="0"/>
              <a:t>+$67</a:t>
            </a:r>
          </a:p>
        </p:txBody>
      </p:sp>
      <p:sp>
        <p:nvSpPr>
          <p:cNvPr id="14" name="TextBox 13"/>
          <p:cNvSpPr txBox="1"/>
          <p:nvPr/>
        </p:nvSpPr>
        <p:spPr>
          <a:xfrm>
            <a:off x="2005329" y="831851"/>
            <a:ext cx="8181342" cy="461665"/>
          </a:xfrm>
          <a:prstGeom prst="rect">
            <a:avLst/>
          </a:prstGeom>
          <a:noFill/>
        </p:spPr>
        <p:txBody>
          <a:bodyPr wrap="none" rtlCol="0">
            <a:spAutoFit/>
          </a:bodyPr>
          <a:lstStyle/>
          <a:p>
            <a:r>
              <a:rPr lang="en-US" sz="2400" b="1" dirty="0"/>
              <a:t>Effect of Annual Reassessment on Municipal Tax Rate, Tax Levy</a:t>
            </a:r>
          </a:p>
        </p:txBody>
      </p:sp>
      <p:sp>
        <p:nvSpPr>
          <p:cNvPr id="15" name="Right Brace 14"/>
          <p:cNvSpPr/>
          <p:nvPr/>
        </p:nvSpPr>
        <p:spPr>
          <a:xfrm>
            <a:off x="9107330" y="3159987"/>
            <a:ext cx="238021" cy="75965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85938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24950" y="998806"/>
            <a:ext cx="10127411" cy="769441"/>
          </a:xfrm>
          <a:prstGeom prst="rect">
            <a:avLst/>
          </a:prstGeom>
          <a:noFill/>
        </p:spPr>
        <p:txBody>
          <a:bodyPr wrap="square" rtlCol="0">
            <a:spAutoFit/>
          </a:bodyPr>
          <a:lstStyle/>
          <a:p>
            <a:pPr algn="ctr"/>
            <a:r>
              <a:rPr lang="en-US" sz="4400" b="1" u="sng" dirty="0">
                <a:solidFill>
                  <a:schemeClr val="bg2">
                    <a:lumMod val="10000"/>
                  </a:schemeClr>
                </a:solidFill>
              </a:rPr>
              <a:t>2021 Sewer Budget</a:t>
            </a:r>
          </a:p>
        </p:txBody>
      </p:sp>
      <p:sp>
        <p:nvSpPr>
          <p:cNvPr id="3" name="TextBox 2"/>
          <p:cNvSpPr txBox="1"/>
          <p:nvPr/>
        </p:nvSpPr>
        <p:spPr>
          <a:xfrm>
            <a:off x="1115792" y="2262961"/>
            <a:ext cx="10345726" cy="1938992"/>
          </a:xfrm>
          <a:prstGeom prst="rect">
            <a:avLst/>
          </a:prstGeom>
          <a:noFill/>
        </p:spPr>
        <p:txBody>
          <a:bodyPr wrap="square" rtlCol="0">
            <a:spAutoFit/>
          </a:bodyPr>
          <a:lstStyle/>
          <a:p>
            <a:pPr marL="342900" indent="-342900" algn="ctr">
              <a:buFont typeface="Arial" charset="0"/>
              <a:buChar char="•"/>
            </a:pPr>
            <a:r>
              <a:rPr lang="en-US" sz="2400" dirty="0"/>
              <a:t> Focusing on equitable distribution of costs for processing wastewater</a:t>
            </a:r>
          </a:p>
          <a:p>
            <a:pPr marL="342900" indent="-342900" algn="ctr">
              <a:buFont typeface="Arial" charset="0"/>
              <a:buChar char="•"/>
            </a:pPr>
            <a:r>
              <a:rPr lang="en-US" sz="2400" dirty="0"/>
              <a:t>No increase in the Single Family Rate </a:t>
            </a:r>
            <a:r>
              <a:rPr lang="mr-IN" sz="2400" dirty="0"/>
              <a:t>–</a:t>
            </a:r>
            <a:r>
              <a:rPr lang="en-US" sz="2400" dirty="0"/>
              <a:t> remains flat at $350 annually </a:t>
            </a:r>
          </a:p>
          <a:p>
            <a:pPr marL="342900" indent="-342900" algn="ctr">
              <a:buFont typeface="Arial" charset="0"/>
              <a:buChar char="•"/>
            </a:pPr>
            <a:r>
              <a:rPr lang="en-US" sz="2400" dirty="0"/>
              <a:t>Commercial based on a “usage” rate of $4.25 per 1,000 gallons </a:t>
            </a:r>
          </a:p>
          <a:p>
            <a:pPr marL="342900" indent="-342900" algn="ctr">
              <a:buFont typeface="Arial" charset="0"/>
              <a:buChar char="•"/>
            </a:pPr>
            <a:r>
              <a:rPr lang="en-US" sz="2400" i="1" dirty="0"/>
              <a:t>plus</a:t>
            </a:r>
            <a:r>
              <a:rPr lang="en-US" sz="2400" dirty="0"/>
              <a:t> $150 administrative fee to acquire/process the data file </a:t>
            </a:r>
            <a:r>
              <a:rPr lang="en-US" sz="2400" i="1" dirty="0"/>
              <a:t>and</a:t>
            </a:r>
          </a:p>
          <a:p>
            <a:pPr marL="342900" indent="-342900" algn="ctr">
              <a:buFont typeface="Arial" charset="0"/>
              <a:buChar char="•"/>
            </a:pPr>
            <a:r>
              <a:rPr lang="en-US" sz="2400" dirty="0"/>
              <a:t>Utilizes a minimum Commercial fee of $350, the same as Single Family </a:t>
            </a:r>
          </a:p>
        </p:txBody>
      </p:sp>
    </p:spTree>
    <p:extLst>
      <p:ext uri="{BB962C8B-B14F-4D97-AF65-F5344CB8AC3E}">
        <p14:creationId xmlns:p14="http://schemas.microsoft.com/office/powerpoint/2010/main" val="74694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253" y="2292626"/>
            <a:ext cx="10127411" cy="954107"/>
          </a:xfrm>
          <a:prstGeom prst="rect">
            <a:avLst/>
          </a:prstGeom>
          <a:noFill/>
        </p:spPr>
        <p:txBody>
          <a:bodyPr wrap="square" rtlCol="0">
            <a:spAutoFit/>
          </a:bodyPr>
          <a:lstStyle/>
          <a:p>
            <a:pPr algn="ctr"/>
            <a:r>
              <a:rPr lang="en-US" sz="2800" b="1" dirty="0">
                <a:solidFill>
                  <a:schemeClr val="accent3">
                    <a:lumMod val="50000"/>
                  </a:schemeClr>
                </a:solidFill>
              </a:rPr>
              <a:t>Link to the web page for the full CY2021 Municipal Budget: </a:t>
            </a:r>
            <a:r>
              <a:rPr lang="en-US" sz="2800" dirty="0">
                <a:hlinkClick r:id="rId2"/>
              </a:rPr>
              <a:t>http://www.dunellen-nj.gov/departments/finance/documents.php</a:t>
            </a:r>
            <a:endParaRPr lang="en-US" sz="2800" b="1" dirty="0">
              <a:solidFill>
                <a:schemeClr val="accent3">
                  <a:lumMod val="50000"/>
                </a:schemeClr>
              </a:solidFill>
            </a:endParaRPr>
          </a:p>
        </p:txBody>
      </p:sp>
    </p:spTree>
    <p:extLst>
      <p:ext uri="{BB962C8B-B14F-4D97-AF65-F5344CB8AC3E}">
        <p14:creationId xmlns:p14="http://schemas.microsoft.com/office/powerpoint/2010/main" val="2894058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0883" y="0"/>
            <a:ext cx="10127411" cy="769441"/>
          </a:xfrm>
          <a:prstGeom prst="rect">
            <a:avLst/>
          </a:prstGeom>
          <a:noFill/>
        </p:spPr>
        <p:txBody>
          <a:bodyPr wrap="square" rtlCol="0">
            <a:spAutoFit/>
          </a:bodyPr>
          <a:lstStyle/>
          <a:p>
            <a:pPr algn="ctr"/>
            <a:r>
              <a:rPr lang="en-US" sz="4400" b="1" u="sng" dirty="0">
                <a:solidFill>
                  <a:schemeClr val="bg2">
                    <a:lumMod val="10000"/>
                  </a:schemeClr>
                </a:solidFill>
              </a:rPr>
              <a:t>What is the Tax Levy?</a:t>
            </a:r>
          </a:p>
        </p:txBody>
      </p:sp>
      <p:sp>
        <p:nvSpPr>
          <p:cNvPr id="4" name="TextBox 3"/>
          <p:cNvSpPr txBox="1"/>
          <p:nvPr/>
        </p:nvSpPr>
        <p:spPr>
          <a:xfrm>
            <a:off x="65315" y="769441"/>
            <a:ext cx="12126685" cy="5509200"/>
          </a:xfrm>
          <a:prstGeom prst="rect">
            <a:avLst/>
          </a:prstGeom>
          <a:noFill/>
        </p:spPr>
        <p:txBody>
          <a:bodyPr wrap="square" rtlCol="0">
            <a:spAutoFit/>
          </a:bodyPr>
          <a:lstStyle/>
          <a:p>
            <a:pPr marL="285750" indent="-285750">
              <a:buFont typeface="Wingdings" panose="05000000000000000000" pitchFamily="2" charset="2"/>
              <a:buChar char="q"/>
            </a:pPr>
            <a:r>
              <a:rPr lang="en-US" sz="2200" dirty="0"/>
              <a:t>Amount of money needed to be raised by “equitable distribution” among all Borough property owners</a:t>
            </a:r>
          </a:p>
          <a:p>
            <a:pPr marL="285750" indent="-285750">
              <a:buFont typeface="Wingdings" panose="05000000000000000000" pitchFamily="2" charset="2"/>
              <a:buChar char="q"/>
            </a:pPr>
            <a:endParaRPr lang="en-US" sz="2200" dirty="0"/>
          </a:p>
          <a:p>
            <a:pPr marL="285750" indent="-285750">
              <a:buFont typeface="Wingdings" panose="05000000000000000000" pitchFamily="2" charset="2"/>
              <a:buChar char="q"/>
            </a:pPr>
            <a:r>
              <a:rPr lang="en-US" sz="2200" dirty="0"/>
              <a:t>In NJ, “equitable distribution” is based on latest property valuation as of October 1 of the prior year</a:t>
            </a:r>
          </a:p>
          <a:p>
            <a:pPr marL="285750" indent="-285750">
              <a:buFont typeface="Wingdings" panose="05000000000000000000" pitchFamily="2" charset="2"/>
              <a:buChar char="q"/>
            </a:pPr>
            <a:endParaRPr lang="en-US" sz="2200" dirty="0"/>
          </a:p>
          <a:p>
            <a:pPr marL="285750" indent="-285750">
              <a:buFont typeface="Wingdings" panose="05000000000000000000" pitchFamily="2" charset="2"/>
              <a:buChar char="q"/>
            </a:pPr>
            <a:r>
              <a:rPr lang="en-US" sz="2200" dirty="0"/>
              <a:t>Municipal portion equals the difference between operating expenditures and other sources of revenue (such as Licenses, Fees &amp; Permits, Municipal Court, Construction Office, Interest, State Aid)</a:t>
            </a:r>
          </a:p>
          <a:p>
            <a:pPr marL="285750" indent="-285750">
              <a:buFont typeface="Wingdings" panose="05000000000000000000" pitchFamily="2" charset="2"/>
              <a:buChar char="q"/>
            </a:pPr>
            <a:endParaRPr lang="en-US" sz="2200" dirty="0"/>
          </a:p>
          <a:p>
            <a:pPr marL="285750" indent="-285750">
              <a:buFont typeface="Wingdings" panose="05000000000000000000" pitchFamily="2" charset="2"/>
              <a:buChar char="q"/>
            </a:pPr>
            <a:r>
              <a:rPr lang="en-US" sz="2200" dirty="0"/>
              <a:t>2007 under Governor Corzine, a Tax Levy CAP was set at 4% above prior year’s levy</a:t>
            </a:r>
          </a:p>
          <a:p>
            <a:pPr marL="285750" indent="-285750">
              <a:buFont typeface="Wingdings" panose="05000000000000000000" pitchFamily="2" charset="2"/>
              <a:buChar char="q"/>
            </a:pPr>
            <a:endParaRPr lang="en-US" sz="2200" dirty="0"/>
          </a:p>
          <a:p>
            <a:pPr marL="285750" indent="-285750">
              <a:buFont typeface="Wingdings" panose="05000000000000000000" pitchFamily="2" charset="2"/>
              <a:buChar char="q"/>
            </a:pPr>
            <a:r>
              <a:rPr lang="en-US" sz="2200" dirty="0"/>
              <a:t>2010 under Governor Christie, the Tax Levy CAP was reset to 2% above prior year’s levy</a:t>
            </a:r>
          </a:p>
          <a:p>
            <a:pPr marL="285750" indent="-285750">
              <a:buFont typeface="Wingdings" panose="05000000000000000000" pitchFamily="2" charset="2"/>
              <a:buChar char="q"/>
            </a:pPr>
            <a:endParaRPr lang="en-US" sz="2200" dirty="0"/>
          </a:p>
          <a:p>
            <a:pPr marL="285750" indent="-285750">
              <a:buFont typeface="Wingdings" panose="05000000000000000000" pitchFamily="2" charset="2"/>
              <a:buChar char="q"/>
            </a:pPr>
            <a:r>
              <a:rPr lang="en-US" sz="2200" dirty="0"/>
              <a:t>Circumstances where increases above 2% can pass through to property owners: new construction; debt service and capital expenditure increases; pension and health benefit contributions in excess of 2%; deferred charges and declared emergencies</a:t>
            </a:r>
          </a:p>
          <a:p>
            <a:pPr marL="285750" indent="-285750">
              <a:buFont typeface="Wingdings" panose="05000000000000000000" pitchFamily="2" charset="2"/>
              <a:buChar char="q"/>
            </a:pPr>
            <a:endParaRPr lang="en-US" sz="2200" dirty="0"/>
          </a:p>
          <a:p>
            <a:pPr marL="285750" indent="-285750">
              <a:buFont typeface="Wingdings" panose="05000000000000000000" pitchFamily="2" charset="2"/>
              <a:buChar char="q"/>
            </a:pPr>
            <a:r>
              <a:rPr lang="en-US" sz="2200" dirty="0"/>
              <a:t>**Dunellen’s 2021 Municipal budget is under CAP, without exclusions**</a:t>
            </a:r>
          </a:p>
        </p:txBody>
      </p:sp>
    </p:spTree>
    <p:extLst>
      <p:ext uri="{BB962C8B-B14F-4D97-AF65-F5344CB8AC3E}">
        <p14:creationId xmlns:p14="http://schemas.microsoft.com/office/powerpoint/2010/main" val="3189517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162C7BC-8554-45D4-9A5E-F372E6972B7D}"/>
              </a:ext>
            </a:extLst>
          </p:cNvPr>
          <p:cNvPicPr>
            <a:picLocks noChangeAspect="1"/>
          </p:cNvPicPr>
          <p:nvPr/>
        </p:nvPicPr>
        <p:blipFill>
          <a:blip r:embed="rId2"/>
          <a:stretch>
            <a:fillRect/>
          </a:stretch>
        </p:blipFill>
        <p:spPr>
          <a:xfrm>
            <a:off x="3579108" y="0"/>
            <a:ext cx="4626429" cy="6303023"/>
          </a:xfrm>
          <a:prstGeom prst="rect">
            <a:avLst/>
          </a:prstGeom>
        </p:spPr>
      </p:pic>
    </p:spTree>
    <p:extLst>
      <p:ext uri="{BB962C8B-B14F-4D97-AF65-F5344CB8AC3E}">
        <p14:creationId xmlns:p14="http://schemas.microsoft.com/office/powerpoint/2010/main" val="3126049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6" name="Chart 5"/>
          <p:cNvGraphicFramePr/>
          <p:nvPr>
            <p:extLst>
              <p:ext uri="{D42A27DB-BD31-4B8C-83A1-F6EECF244321}">
                <p14:modId xmlns:p14="http://schemas.microsoft.com/office/powerpoint/2010/main" val="3866614298"/>
              </p:ext>
            </p:extLst>
          </p:nvPr>
        </p:nvGraphicFramePr>
        <p:xfrm>
          <a:off x="2224656" y="769441"/>
          <a:ext cx="8128000" cy="541866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1224951" y="0"/>
            <a:ext cx="10127411" cy="769441"/>
          </a:xfrm>
          <a:prstGeom prst="rect">
            <a:avLst/>
          </a:prstGeom>
          <a:noFill/>
        </p:spPr>
        <p:txBody>
          <a:bodyPr wrap="square" rtlCol="0">
            <a:spAutoFit/>
          </a:bodyPr>
          <a:lstStyle/>
          <a:p>
            <a:pPr algn="ctr"/>
            <a:r>
              <a:rPr lang="en-US" sz="4400" dirty="0">
                <a:solidFill>
                  <a:schemeClr val="accent3">
                    <a:lumMod val="50000"/>
                  </a:schemeClr>
                </a:solidFill>
              </a:rPr>
              <a:t>2020 Total Tax Levy = </a:t>
            </a:r>
            <a:r>
              <a:rPr lang="en-US" sz="4400" dirty="0"/>
              <a:t>$21,120,885</a:t>
            </a:r>
          </a:p>
        </p:txBody>
      </p:sp>
    </p:spTree>
    <p:extLst>
      <p:ext uri="{BB962C8B-B14F-4D97-AF65-F5344CB8AC3E}">
        <p14:creationId xmlns:p14="http://schemas.microsoft.com/office/powerpoint/2010/main" val="2447936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givedanadollar.com/images/dollar.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32856" y="881043"/>
            <a:ext cx="9062357" cy="3840999"/>
          </a:xfrm>
          <a:prstGeom prst="rect">
            <a:avLst/>
          </a:prstGeom>
          <a:noFill/>
          <a:extLst>
            <a:ext uri="{909E8E84-426E-40DD-AFC4-6F175D3DCCD1}">
              <a14:hiddenFill xmlns:a14="http://schemas.microsoft.com/office/drawing/2010/main">
                <a:solidFill>
                  <a:srgbClr val="FFFFFF"/>
                </a:solidFill>
              </a14:hiddenFill>
            </a:ext>
          </a:extLst>
        </p:spPr>
      </p:pic>
      <p:cxnSp>
        <p:nvCxnSpPr>
          <p:cNvPr id="4" name="Straight Connector 3"/>
          <p:cNvCxnSpPr/>
          <p:nvPr/>
        </p:nvCxnSpPr>
        <p:spPr>
          <a:xfrm flipH="1">
            <a:off x="5168189" y="616376"/>
            <a:ext cx="30480" cy="4541520"/>
          </a:xfrm>
          <a:prstGeom prst="line">
            <a:avLst/>
          </a:prstGeom>
          <a:ln>
            <a:solidFill>
              <a:srgbClr val="FF0000"/>
            </a:solidFill>
          </a:ln>
        </p:spPr>
        <p:style>
          <a:lnRef idx="3">
            <a:schemeClr val="accent4"/>
          </a:lnRef>
          <a:fillRef idx="0">
            <a:schemeClr val="accent4"/>
          </a:fillRef>
          <a:effectRef idx="2">
            <a:schemeClr val="accent4"/>
          </a:effectRef>
          <a:fontRef idx="minor">
            <a:schemeClr val="tx1"/>
          </a:fontRef>
        </p:style>
      </p:cxnSp>
      <p:cxnSp>
        <p:nvCxnSpPr>
          <p:cNvPr id="6" name="Straight Connector 5"/>
          <p:cNvCxnSpPr/>
          <p:nvPr/>
        </p:nvCxnSpPr>
        <p:spPr>
          <a:xfrm flipH="1">
            <a:off x="4173096" y="622690"/>
            <a:ext cx="30480" cy="4541520"/>
          </a:xfrm>
          <a:prstGeom prst="line">
            <a:avLst/>
          </a:prstGeom>
          <a:ln>
            <a:solidFill>
              <a:srgbClr val="FF0000"/>
            </a:solidFill>
          </a:ln>
        </p:spPr>
        <p:style>
          <a:lnRef idx="3">
            <a:schemeClr val="accent4"/>
          </a:lnRef>
          <a:fillRef idx="0">
            <a:schemeClr val="accent4"/>
          </a:fillRef>
          <a:effectRef idx="2">
            <a:schemeClr val="accent4"/>
          </a:effectRef>
          <a:fontRef idx="minor">
            <a:schemeClr val="tx1"/>
          </a:fontRef>
        </p:style>
      </p:cxnSp>
      <p:cxnSp>
        <p:nvCxnSpPr>
          <p:cNvPr id="7" name="Straight Connector 6"/>
          <p:cNvCxnSpPr/>
          <p:nvPr/>
        </p:nvCxnSpPr>
        <p:spPr>
          <a:xfrm flipH="1">
            <a:off x="4065341" y="622690"/>
            <a:ext cx="30480" cy="4541520"/>
          </a:xfrm>
          <a:prstGeom prst="line">
            <a:avLst/>
          </a:prstGeom>
          <a:ln>
            <a:solidFill>
              <a:srgbClr val="FF0000"/>
            </a:solidFill>
          </a:ln>
        </p:spPr>
        <p:style>
          <a:lnRef idx="3">
            <a:schemeClr val="accent4"/>
          </a:lnRef>
          <a:fillRef idx="0">
            <a:schemeClr val="accent4"/>
          </a:fillRef>
          <a:effectRef idx="2">
            <a:schemeClr val="accent4"/>
          </a:effectRef>
          <a:fontRef idx="minor">
            <a:schemeClr val="tx1"/>
          </a:fontRef>
        </p:style>
      </p:cxnSp>
      <p:cxnSp>
        <p:nvCxnSpPr>
          <p:cNvPr id="8" name="Straight Connector 7"/>
          <p:cNvCxnSpPr/>
          <p:nvPr/>
        </p:nvCxnSpPr>
        <p:spPr>
          <a:xfrm flipH="1">
            <a:off x="3959585" y="624020"/>
            <a:ext cx="30480" cy="4541520"/>
          </a:xfrm>
          <a:prstGeom prst="line">
            <a:avLst/>
          </a:prstGeom>
          <a:ln>
            <a:solidFill>
              <a:srgbClr val="FF0000"/>
            </a:solidFill>
          </a:ln>
        </p:spPr>
        <p:style>
          <a:lnRef idx="3">
            <a:schemeClr val="accent4"/>
          </a:lnRef>
          <a:fillRef idx="0">
            <a:schemeClr val="accent4"/>
          </a:fillRef>
          <a:effectRef idx="2">
            <a:schemeClr val="accent4"/>
          </a:effectRef>
          <a:fontRef idx="minor">
            <a:schemeClr val="tx1"/>
          </a:fontRef>
        </p:style>
      </p:cxnSp>
      <p:sp>
        <p:nvSpPr>
          <p:cNvPr id="10" name="TextBox 9"/>
          <p:cNvSpPr txBox="1"/>
          <p:nvPr/>
        </p:nvSpPr>
        <p:spPr>
          <a:xfrm>
            <a:off x="745589" y="0"/>
            <a:ext cx="10606774" cy="523220"/>
          </a:xfrm>
          <a:prstGeom prst="rect">
            <a:avLst/>
          </a:prstGeom>
          <a:noFill/>
        </p:spPr>
        <p:txBody>
          <a:bodyPr wrap="square" rtlCol="0">
            <a:spAutoFit/>
          </a:bodyPr>
          <a:lstStyle/>
          <a:p>
            <a:pPr algn="ctr"/>
            <a:r>
              <a:rPr lang="en-US" sz="2800" b="1" dirty="0">
                <a:solidFill>
                  <a:schemeClr val="accent3">
                    <a:lumMod val="50000"/>
                  </a:schemeClr>
                </a:solidFill>
              </a:rPr>
              <a:t>2020 – Where Your Tax Dollar Went – Avg. Assessment = $</a:t>
            </a:r>
            <a:r>
              <a:rPr lang="en-US" sz="2800" b="1" dirty="0"/>
              <a:t>288,285</a:t>
            </a:r>
            <a:r>
              <a:rPr lang="en-US" sz="2800" b="1" dirty="0">
                <a:solidFill>
                  <a:schemeClr val="accent3">
                    <a:lumMod val="50000"/>
                  </a:schemeClr>
                </a:solidFill>
              </a:rPr>
              <a:t> *</a:t>
            </a:r>
          </a:p>
        </p:txBody>
      </p:sp>
      <p:sp>
        <p:nvSpPr>
          <p:cNvPr id="5" name="Down Arrow 4"/>
          <p:cNvSpPr/>
          <p:nvPr/>
        </p:nvSpPr>
        <p:spPr>
          <a:xfrm rot="5400000" flipV="1">
            <a:off x="1286159" y="2565530"/>
            <a:ext cx="108503" cy="3635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own Arrow 11"/>
          <p:cNvSpPr/>
          <p:nvPr/>
        </p:nvSpPr>
        <p:spPr>
          <a:xfrm rot="5400000" flipV="1">
            <a:off x="3229978" y="4340039"/>
            <a:ext cx="131999" cy="124520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Down Arrow 12"/>
          <p:cNvSpPr/>
          <p:nvPr/>
        </p:nvSpPr>
        <p:spPr>
          <a:xfrm flipV="1">
            <a:off x="4575242" y="4750131"/>
            <a:ext cx="163123" cy="32995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Down Arrow 13"/>
          <p:cNvSpPr/>
          <p:nvPr/>
        </p:nvSpPr>
        <p:spPr>
          <a:xfrm flipV="1">
            <a:off x="7982638" y="4714885"/>
            <a:ext cx="152400" cy="36351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340428" y="2201377"/>
            <a:ext cx="812445" cy="1200329"/>
          </a:xfrm>
          <a:prstGeom prst="rect">
            <a:avLst/>
          </a:prstGeom>
          <a:noFill/>
        </p:spPr>
        <p:txBody>
          <a:bodyPr wrap="square" rtlCol="0">
            <a:spAutoFit/>
          </a:bodyPr>
          <a:lstStyle/>
          <a:p>
            <a:pPr algn="ctr"/>
            <a:r>
              <a:rPr lang="en-US" sz="1200" dirty="0"/>
              <a:t>Municipal</a:t>
            </a:r>
          </a:p>
          <a:p>
            <a:pPr algn="ctr"/>
            <a:r>
              <a:rPr lang="en-US" sz="1200" dirty="0"/>
              <a:t>Portion</a:t>
            </a:r>
          </a:p>
          <a:p>
            <a:pPr algn="ctr"/>
            <a:r>
              <a:rPr lang="en-US" sz="1200" dirty="0"/>
              <a:t>$0.26</a:t>
            </a:r>
          </a:p>
          <a:p>
            <a:pPr algn="ctr"/>
            <a:r>
              <a:rPr lang="en-US" sz="1200" dirty="0"/>
              <a:t>[$2,416]</a:t>
            </a:r>
          </a:p>
          <a:p>
            <a:pPr algn="ctr"/>
            <a:r>
              <a:rPr lang="en-US" sz="1200" dirty="0"/>
              <a:t>Tax Rate: 0.838</a:t>
            </a:r>
          </a:p>
        </p:txBody>
      </p:sp>
      <p:sp>
        <p:nvSpPr>
          <p:cNvPr id="17" name="TextBox 16"/>
          <p:cNvSpPr txBox="1"/>
          <p:nvPr/>
        </p:nvSpPr>
        <p:spPr>
          <a:xfrm>
            <a:off x="1522171" y="4702475"/>
            <a:ext cx="1211716" cy="738664"/>
          </a:xfrm>
          <a:prstGeom prst="rect">
            <a:avLst/>
          </a:prstGeom>
          <a:noFill/>
        </p:spPr>
        <p:txBody>
          <a:bodyPr wrap="square" rtlCol="0">
            <a:spAutoFit/>
          </a:bodyPr>
          <a:lstStyle/>
          <a:p>
            <a:pPr algn="ctr"/>
            <a:r>
              <a:rPr lang="en-US" sz="1050" dirty="0"/>
              <a:t>Library Portion</a:t>
            </a:r>
          </a:p>
          <a:p>
            <a:pPr algn="ctr"/>
            <a:r>
              <a:rPr lang="en-US" sz="1050" dirty="0"/>
              <a:t>$0.01</a:t>
            </a:r>
          </a:p>
          <a:p>
            <a:pPr algn="ctr"/>
            <a:r>
              <a:rPr lang="en-US" sz="1050" dirty="0"/>
              <a:t>[$95]</a:t>
            </a:r>
          </a:p>
          <a:p>
            <a:pPr algn="ctr"/>
            <a:r>
              <a:rPr lang="en-US" sz="1050" dirty="0"/>
              <a:t>Tax Rate: 0.033</a:t>
            </a:r>
            <a:r>
              <a:rPr lang="en-US" sz="1050" dirty="0">
                <a:solidFill>
                  <a:srgbClr val="FF0000"/>
                </a:solidFill>
              </a:rPr>
              <a:t> </a:t>
            </a:r>
          </a:p>
        </p:txBody>
      </p:sp>
      <p:sp>
        <p:nvSpPr>
          <p:cNvPr id="18" name="TextBox 17"/>
          <p:cNvSpPr txBox="1"/>
          <p:nvPr/>
        </p:nvSpPr>
        <p:spPr>
          <a:xfrm>
            <a:off x="2658703" y="5120976"/>
            <a:ext cx="1502571" cy="738664"/>
          </a:xfrm>
          <a:prstGeom prst="rect">
            <a:avLst/>
          </a:prstGeom>
          <a:noFill/>
        </p:spPr>
        <p:txBody>
          <a:bodyPr wrap="square" rtlCol="0">
            <a:spAutoFit/>
          </a:bodyPr>
          <a:lstStyle/>
          <a:p>
            <a:pPr algn="ctr"/>
            <a:r>
              <a:rPr lang="en-US" sz="1050" dirty="0"/>
              <a:t>County Open Space</a:t>
            </a:r>
          </a:p>
          <a:p>
            <a:pPr algn="ctr"/>
            <a:r>
              <a:rPr lang="en-US" sz="1050" dirty="0"/>
              <a:t>$0.01</a:t>
            </a:r>
          </a:p>
          <a:p>
            <a:pPr algn="ctr"/>
            <a:r>
              <a:rPr lang="en-US" sz="1050" dirty="0"/>
              <a:t>[$86]</a:t>
            </a:r>
          </a:p>
          <a:p>
            <a:pPr algn="ctr"/>
            <a:r>
              <a:rPr lang="en-US" sz="1050" dirty="0"/>
              <a:t>Tax Rate: 0.030</a:t>
            </a:r>
          </a:p>
        </p:txBody>
      </p:sp>
      <p:sp>
        <p:nvSpPr>
          <p:cNvPr id="19" name="TextBox 18"/>
          <p:cNvSpPr txBox="1"/>
          <p:nvPr/>
        </p:nvSpPr>
        <p:spPr>
          <a:xfrm>
            <a:off x="3872851" y="5120976"/>
            <a:ext cx="1731028" cy="830997"/>
          </a:xfrm>
          <a:prstGeom prst="rect">
            <a:avLst/>
          </a:prstGeom>
          <a:noFill/>
        </p:spPr>
        <p:txBody>
          <a:bodyPr wrap="square" rtlCol="0">
            <a:spAutoFit/>
          </a:bodyPr>
          <a:lstStyle/>
          <a:p>
            <a:pPr algn="ctr"/>
            <a:r>
              <a:rPr lang="en-US" sz="1200" dirty="0"/>
              <a:t>County Portion</a:t>
            </a:r>
          </a:p>
          <a:p>
            <a:pPr algn="ctr"/>
            <a:r>
              <a:rPr lang="en-US" sz="1200" dirty="0"/>
              <a:t>$0.11</a:t>
            </a:r>
          </a:p>
          <a:p>
            <a:pPr algn="ctr"/>
            <a:r>
              <a:rPr lang="en-US" sz="1200" dirty="0"/>
              <a:t>[$1,035.00]</a:t>
            </a:r>
          </a:p>
          <a:p>
            <a:pPr algn="ctr"/>
            <a:r>
              <a:rPr lang="en-US" sz="1200" dirty="0"/>
              <a:t>Tax Rate: 0.359 </a:t>
            </a:r>
          </a:p>
        </p:txBody>
      </p:sp>
      <p:sp>
        <p:nvSpPr>
          <p:cNvPr id="20" name="TextBox 19"/>
          <p:cNvSpPr txBox="1"/>
          <p:nvPr/>
        </p:nvSpPr>
        <p:spPr>
          <a:xfrm>
            <a:off x="6405851" y="5152334"/>
            <a:ext cx="3305973" cy="830997"/>
          </a:xfrm>
          <a:prstGeom prst="rect">
            <a:avLst/>
          </a:prstGeom>
          <a:noFill/>
        </p:spPr>
        <p:txBody>
          <a:bodyPr wrap="square" rtlCol="0">
            <a:spAutoFit/>
          </a:bodyPr>
          <a:lstStyle/>
          <a:p>
            <a:pPr algn="ctr"/>
            <a:r>
              <a:rPr lang="en-US" sz="1200" dirty="0"/>
              <a:t>School Portion</a:t>
            </a:r>
          </a:p>
          <a:p>
            <a:pPr algn="ctr"/>
            <a:r>
              <a:rPr lang="en-US" sz="1200" dirty="0"/>
              <a:t>$0.61</a:t>
            </a:r>
          </a:p>
          <a:p>
            <a:pPr algn="ctr"/>
            <a:r>
              <a:rPr lang="en-US" sz="1200" dirty="0"/>
              <a:t>[$5,731.00]</a:t>
            </a:r>
          </a:p>
          <a:p>
            <a:pPr algn="ctr"/>
            <a:r>
              <a:rPr lang="en-US" sz="1200" dirty="0"/>
              <a:t>Tax Rate: 1.988</a:t>
            </a:r>
            <a:r>
              <a:rPr lang="en-US" sz="1200" dirty="0">
                <a:solidFill>
                  <a:srgbClr val="FF0000"/>
                </a:solidFill>
              </a:rPr>
              <a:t> </a:t>
            </a:r>
          </a:p>
        </p:txBody>
      </p:sp>
      <p:sp>
        <p:nvSpPr>
          <p:cNvPr id="2" name="TextBox 1"/>
          <p:cNvSpPr txBox="1"/>
          <p:nvPr/>
        </p:nvSpPr>
        <p:spPr>
          <a:xfrm>
            <a:off x="9041043" y="4802449"/>
            <a:ext cx="2973641" cy="1384995"/>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*In 2019, the total tax rate was</a:t>
            </a:r>
          </a:p>
          <a:p>
            <a:r>
              <a:rPr lang="en-US" sz="1400" dirty="0">
                <a:latin typeface="Times New Roman" panose="02020603050405020304" pitchFamily="18" charset="0"/>
                <a:cs typeface="Times New Roman" panose="02020603050405020304" pitchFamily="18" charset="0"/>
              </a:rPr>
              <a:t>$3.103 per $100.00 of assessed value</a:t>
            </a:r>
          </a:p>
          <a:p>
            <a:r>
              <a:rPr lang="en-US" sz="1400" dirty="0">
                <a:latin typeface="Times New Roman" panose="02020603050405020304" pitchFamily="18" charset="0"/>
                <a:cs typeface="Times New Roman" panose="02020603050405020304" pitchFamily="18" charset="0"/>
              </a:rPr>
              <a:t>  In 2020, the total tax rate was </a:t>
            </a:r>
          </a:p>
          <a:p>
            <a:r>
              <a:rPr lang="en-US" sz="1400" dirty="0">
                <a:latin typeface="Times New Roman" panose="02020603050405020304" pitchFamily="18" charset="0"/>
                <a:cs typeface="Times New Roman" panose="02020603050405020304" pitchFamily="18" charset="0"/>
              </a:rPr>
              <a:t>$3.248 per $100.00 of assessed value</a:t>
            </a:r>
          </a:p>
          <a:p>
            <a:r>
              <a:rPr lang="en-US" sz="1400" dirty="0">
                <a:latin typeface="Times New Roman" panose="02020603050405020304" pitchFamily="18" charset="0"/>
                <a:cs typeface="Times New Roman" panose="02020603050405020304" pitchFamily="18" charset="0"/>
              </a:rPr>
              <a:t>   In 2020, the average tax bill was about $9,364</a:t>
            </a:r>
          </a:p>
        </p:txBody>
      </p:sp>
      <p:sp>
        <p:nvSpPr>
          <p:cNvPr id="3" name="Bent-Up Arrow 2"/>
          <p:cNvSpPr/>
          <p:nvPr/>
        </p:nvSpPr>
        <p:spPr>
          <a:xfrm>
            <a:off x="3918583" y="5216238"/>
            <a:ext cx="242691" cy="36218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12326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8385" y="-29385"/>
            <a:ext cx="10127411" cy="523220"/>
          </a:xfrm>
          <a:prstGeom prst="rect">
            <a:avLst/>
          </a:prstGeom>
          <a:noFill/>
        </p:spPr>
        <p:txBody>
          <a:bodyPr wrap="square" rtlCol="0">
            <a:spAutoFit/>
          </a:bodyPr>
          <a:lstStyle/>
          <a:p>
            <a:pPr algn="ctr"/>
            <a:r>
              <a:rPr lang="en-US" sz="2800" b="1" u="sng">
                <a:solidFill>
                  <a:schemeClr val="bg2">
                    <a:lumMod val="10000"/>
                  </a:schemeClr>
                </a:solidFill>
              </a:rPr>
              <a:t>Department </a:t>
            </a:r>
            <a:r>
              <a:rPr lang="en-US" sz="2800" b="1" u="sng" dirty="0">
                <a:solidFill>
                  <a:schemeClr val="bg2">
                    <a:lumMod val="10000"/>
                  </a:schemeClr>
                </a:solidFill>
              </a:rPr>
              <a:t>Budgets</a:t>
            </a:r>
          </a:p>
        </p:txBody>
      </p:sp>
      <p:graphicFrame>
        <p:nvGraphicFramePr>
          <p:cNvPr id="4" name="Table 3"/>
          <p:cNvGraphicFramePr>
            <a:graphicFrameLocks noGrp="1"/>
          </p:cNvGraphicFramePr>
          <p:nvPr>
            <p:extLst>
              <p:ext uri="{D42A27DB-BD31-4B8C-83A1-F6EECF244321}">
                <p14:modId xmlns:p14="http://schemas.microsoft.com/office/powerpoint/2010/main" val="33307367"/>
              </p:ext>
            </p:extLst>
          </p:nvPr>
        </p:nvGraphicFramePr>
        <p:xfrm>
          <a:off x="231049" y="493836"/>
          <a:ext cx="11642084" cy="6182227"/>
        </p:xfrm>
        <a:graphic>
          <a:graphicData uri="http://schemas.openxmlformats.org/drawingml/2006/table">
            <a:tbl>
              <a:tblPr firstRow="1" bandRow="1">
                <a:tableStyleId>{5C22544A-7EE6-4342-B048-85BDC9FD1C3A}</a:tableStyleId>
              </a:tblPr>
              <a:tblGrid>
                <a:gridCol w="3918920">
                  <a:extLst>
                    <a:ext uri="{9D8B030D-6E8A-4147-A177-3AD203B41FA5}">
                      <a16:colId xmlns:a16="http://schemas.microsoft.com/office/drawing/2014/main" val="20000"/>
                    </a:ext>
                  </a:extLst>
                </a:gridCol>
                <a:gridCol w="2602523">
                  <a:extLst>
                    <a:ext uri="{9D8B030D-6E8A-4147-A177-3AD203B41FA5}">
                      <a16:colId xmlns:a16="http://schemas.microsoft.com/office/drawing/2014/main" val="20001"/>
                    </a:ext>
                  </a:extLst>
                </a:gridCol>
                <a:gridCol w="2574388">
                  <a:extLst>
                    <a:ext uri="{9D8B030D-6E8A-4147-A177-3AD203B41FA5}">
                      <a16:colId xmlns:a16="http://schemas.microsoft.com/office/drawing/2014/main" val="20002"/>
                    </a:ext>
                  </a:extLst>
                </a:gridCol>
                <a:gridCol w="2546253">
                  <a:extLst>
                    <a:ext uri="{9D8B030D-6E8A-4147-A177-3AD203B41FA5}">
                      <a16:colId xmlns:a16="http://schemas.microsoft.com/office/drawing/2014/main" val="20003"/>
                    </a:ext>
                  </a:extLst>
                </a:gridCol>
              </a:tblGrid>
              <a:tr h="434452">
                <a:tc>
                  <a:txBody>
                    <a:bodyPr/>
                    <a:lstStyle/>
                    <a:p>
                      <a:pPr algn="ctr"/>
                      <a:r>
                        <a:rPr lang="en-US" sz="2400" u="sng" dirty="0"/>
                        <a:t>General Government</a:t>
                      </a:r>
                    </a:p>
                  </a:txBody>
                  <a:tcPr/>
                </a:tc>
                <a:tc>
                  <a:txBody>
                    <a:bodyPr/>
                    <a:lstStyle/>
                    <a:p>
                      <a:pPr algn="ctr"/>
                      <a:r>
                        <a:rPr lang="en-US" sz="2400" u="sng" dirty="0"/>
                        <a:t>2021</a:t>
                      </a:r>
                    </a:p>
                  </a:txBody>
                  <a:tcPr/>
                </a:tc>
                <a:tc>
                  <a:txBody>
                    <a:bodyPr/>
                    <a:lstStyle/>
                    <a:p>
                      <a:pPr algn="ctr"/>
                      <a:r>
                        <a:rPr lang="en-US" sz="2400" u="sng" dirty="0"/>
                        <a:t>2020</a:t>
                      </a:r>
                    </a:p>
                  </a:txBody>
                  <a:tcPr/>
                </a:tc>
                <a:tc>
                  <a:txBody>
                    <a:bodyPr/>
                    <a:lstStyle/>
                    <a:p>
                      <a:pPr algn="ctr"/>
                      <a:r>
                        <a:rPr lang="en-US" sz="2000" u="sng" dirty="0"/>
                        <a:t>Inc./Dec.</a:t>
                      </a:r>
                    </a:p>
                  </a:txBody>
                  <a:tcPr/>
                </a:tc>
                <a:extLst>
                  <a:ext uri="{0D108BD9-81ED-4DB2-BD59-A6C34878D82A}">
                    <a16:rowId xmlns:a16="http://schemas.microsoft.com/office/drawing/2014/main" val="10000"/>
                  </a:ext>
                </a:extLst>
              </a:tr>
              <a:tr h="897868">
                <a:tc>
                  <a:txBody>
                    <a:bodyPr/>
                    <a:lstStyle/>
                    <a:p>
                      <a:r>
                        <a:rPr lang="en-US" sz="1400" b="1" dirty="0"/>
                        <a:t>General Government </a:t>
                      </a:r>
                      <a:r>
                        <a:rPr lang="en-US" sz="1400" dirty="0"/>
                        <a:t>(Administrator,</a:t>
                      </a:r>
                      <a:r>
                        <a:rPr lang="en-US" sz="1400" baseline="0" dirty="0"/>
                        <a:t> Clerk, Mayor and Council, Finance,  Tax Collector &amp; Assessor, Elections, Planning Board, IT, Building and Grounds, Engineering)</a:t>
                      </a:r>
                      <a:endParaRPr lang="en-US" sz="1400" dirty="0"/>
                    </a:p>
                  </a:txBody>
                  <a:tcPr/>
                </a:tc>
                <a:tc>
                  <a:txBody>
                    <a:bodyPr/>
                    <a:lstStyle/>
                    <a:p>
                      <a:pPr algn="ctr"/>
                      <a:endParaRPr lang="en-US" sz="1400" dirty="0"/>
                    </a:p>
                    <a:p>
                      <a:pPr algn="ctr"/>
                      <a:r>
                        <a:rPr lang="en-US" sz="1400" dirty="0"/>
                        <a:t>$794,249</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$720,320</a:t>
                      </a:r>
                    </a:p>
                  </a:txBody>
                  <a:tcPr/>
                </a:tc>
                <a:tc>
                  <a:txBody>
                    <a:bodyPr/>
                    <a:lstStyle/>
                    <a:p>
                      <a:pPr algn="ctr"/>
                      <a:endParaRPr lang="en-US" sz="1400" b="1" dirty="0">
                        <a:solidFill>
                          <a:srgbClr val="002060"/>
                        </a:solidFill>
                      </a:endParaRPr>
                    </a:p>
                    <a:p>
                      <a:pPr algn="ctr"/>
                      <a:r>
                        <a:rPr lang="en-US" sz="1400" b="1" dirty="0">
                          <a:solidFill>
                            <a:srgbClr val="002060"/>
                          </a:solidFill>
                        </a:rPr>
                        <a:t>+$73,929</a:t>
                      </a:r>
                    </a:p>
                  </a:txBody>
                  <a:tcPr/>
                </a:tc>
                <a:extLst>
                  <a:ext uri="{0D108BD9-81ED-4DB2-BD59-A6C34878D82A}">
                    <a16:rowId xmlns:a16="http://schemas.microsoft.com/office/drawing/2014/main" val="10001"/>
                  </a:ext>
                </a:extLst>
              </a:tr>
              <a:tr h="695124">
                <a:tc>
                  <a:txBody>
                    <a:bodyPr/>
                    <a:lstStyle/>
                    <a:p>
                      <a:r>
                        <a:rPr lang="en-US" sz="1400" b="1" dirty="0"/>
                        <a:t>Public Safety </a:t>
                      </a:r>
                      <a:r>
                        <a:rPr lang="en-US" sz="1400" b="0" dirty="0"/>
                        <a:t>(Police, Prosecutor, Fire, Crossing Guards, Aid to Rescue Squad, OEM, and Emergency</a:t>
                      </a:r>
                      <a:r>
                        <a:rPr lang="en-US" sz="1400" b="0" baseline="0" dirty="0"/>
                        <a:t> </a:t>
                      </a:r>
                      <a:r>
                        <a:rPr lang="en-US" sz="1400" b="0" dirty="0"/>
                        <a:t>Vehicles)</a:t>
                      </a:r>
                      <a:endParaRPr lang="en-US" sz="1400" b="1" dirty="0"/>
                    </a:p>
                  </a:txBody>
                  <a:tcPr/>
                </a:tc>
                <a:tc>
                  <a:txBody>
                    <a:bodyPr/>
                    <a:lstStyle/>
                    <a:p>
                      <a:pPr algn="ctr"/>
                      <a:r>
                        <a:rPr lang="en-US" sz="1400" dirty="0"/>
                        <a:t>$2,406,081</a:t>
                      </a:r>
                    </a:p>
                  </a:txBody>
                  <a:tcPr/>
                </a:tc>
                <a:tc>
                  <a:txBody>
                    <a:bodyPr/>
                    <a:lstStyle/>
                    <a:p>
                      <a:pPr algn="ctr"/>
                      <a:r>
                        <a:rPr lang="en-US" sz="1400" dirty="0"/>
                        <a:t>$2,282,067</a:t>
                      </a:r>
                    </a:p>
                  </a:txBody>
                  <a:tcPr/>
                </a:tc>
                <a:tc>
                  <a:txBody>
                    <a:bodyPr/>
                    <a:lstStyle/>
                    <a:p>
                      <a:pPr algn="ctr"/>
                      <a:r>
                        <a:rPr lang="en-US" sz="1400" b="1" dirty="0">
                          <a:solidFill>
                            <a:srgbClr val="002060"/>
                          </a:solidFill>
                        </a:rPr>
                        <a:t>+$124,014</a:t>
                      </a:r>
                    </a:p>
                  </a:txBody>
                  <a:tcPr/>
                </a:tc>
                <a:extLst>
                  <a:ext uri="{0D108BD9-81ED-4DB2-BD59-A6C34878D82A}">
                    <a16:rowId xmlns:a16="http://schemas.microsoft.com/office/drawing/2014/main" val="10002"/>
                  </a:ext>
                </a:extLst>
              </a:tr>
              <a:tr h="492379">
                <a:tc>
                  <a:txBody>
                    <a:bodyPr/>
                    <a:lstStyle/>
                    <a:p>
                      <a:r>
                        <a:rPr lang="en-US" sz="1400" b="1" dirty="0"/>
                        <a:t>Streets and Roads </a:t>
                      </a:r>
                      <a:r>
                        <a:rPr lang="en-US" sz="1400" b="0" dirty="0"/>
                        <a:t>(DPW, Shade Tree)</a:t>
                      </a:r>
                      <a:endParaRPr lang="en-US" sz="1400" b="1" dirty="0"/>
                    </a:p>
                  </a:txBody>
                  <a:tcPr/>
                </a:tc>
                <a:tc>
                  <a:txBody>
                    <a:bodyPr/>
                    <a:lstStyle/>
                    <a:p>
                      <a:pPr algn="ctr"/>
                      <a:r>
                        <a:rPr lang="en-US" sz="1400" dirty="0"/>
                        <a:t>$609,149</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$539,200</a:t>
                      </a:r>
                    </a:p>
                    <a:p>
                      <a:pPr algn="ctr"/>
                      <a:endParaRPr lang="en-US" sz="1400" dirty="0"/>
                    </a:p>
                  </a:txBody>
                  <a:tcPr/>
                </a:tc>
                <a:tc>
                  <a:txBody>
                    <a:bodyPr/>
                    <a:lstStyle/>
                    <a:p>
                      <a:pPr algn="ctr"/>
                      <a:r>
                        <a:rPr lang="en-US" sz="1400" b="1" dirty="0">
                          <a:solidFill>
                            <a:srgbClr val="002060"/>
                          </a:solidFill>
                        </a:rPr>
                        <a:t>+$69,949</a:t>
                      </a:r>
                    </a:p>
                  </a:txBody>
                  <a:tcPr/>
                </a:tc>
                <a:extLst>
                  <a:ext uri="{0D108BD9-81ED-4DB2-BD59-A6C34878D82A}">
                    <a16:rowId xmlns:a16="http://schemas.microsoft.com/office/drawing/2014/main" val="10003"/>
                  </a:ext>
                </a:extLst>
              </a:tr>
              <a:tr h="306939">
                <a:tc>
                  <a:txBody>
                    <a:bodyPr/>
                    <a:lstStyle/>
                    <a:p>
                      <a:r>
                        <a:rPr lang="en-US" sz="1400" b="1" dirty="0"/>
                        <a:t>Sanitation</a:t>
                      </a:r>
                      <a:r>
                        <a:rPr lang="en-US" sz="1400" b="1" baseline="0" dirty="0"/>
                        <a:t> </a:t>
                      </a:r>
                      <a:r>
                        <a:rPr lang="en-US" sz="1400" b="0" baseline="0" dirty="0"/>
                        <a:t>(Solid waste, Recycling)</a:t>
                      </a:r>
                      <a:endParaRPr lang="en-US" sz="1400" b="1" dirty="0"/>
                    </a:p>
                  </a:txBody>
                  <a:tcPr/>
                </a:tc>
                <a:tc>
                  <a:txBody>
                    <a:bodyPr/>
                    <a:lstStyle/>
                    <a:p>
                      <a:pPr algn="ctr"/>
                      <a:r>
                        <a:rPr lang="en-US" sz="1400" dirty="0"/>
                        <a:t>$203,268</a:t>
                      </a:r>
                    </a:p>
                    <a:p>
                      <a:pPr algn="ctr"/>
                      <a:endParaRPr lang="en-US" sz="1400" dirty="0"/>
                    </a:p>
                  </a:txBody>
                  <a:tcPr/>
                </a:tc>
                <a:tc>
                  <a:txBody>
                    <a:bodyPr/>
                    <a:lstStyle/>
                    <a:p>
                      <a:pPr algn="ctr"/>
                      <a:r>
                        <a:rPr lang="en-US" sz="1400" dirty="0"/>
                        <a:t>$228,434</a:t>
                      </a:r>
                    </a:p>
                  </a:txBody>
                  <a:tcPr/>
                </a:tc>
                <a:tc>
                  <a:txBody>
                    <a:bodyPr/>
                    <a:lstStyle/>
                    <a:p>
                      <a:pPr algn="ctr"/>
                      <a:r>
                        <a:rPr lang="en-US" sz="1400" b="1" dirty="0">
                          <a:solidFill>
                            <a:srgbClr val="002060"/>
                          </a:solidFill>
                        </a:rPr>
                        <a:t>-($25,166)</a:t>
                      </a:r>
                    </a:p>
                    <a:p>
                      <a:pPr algn="ctr"/>
                      <a:endParaRPr lang="en-US" sz="1400" b="1" dirty="0">
                        <a:solidFill>
                          <a:srgbClr val="002060"/>
                        </a:solidFill>
                      </a:endParaRPr>
                    </a:p>
                  </a:txBody>
                  <a:tcPr/>
                </a:tc>
                <a:extLst>
                  <a:ext uri="{0D108BD9-81ED-4DB2-BD59-A6C34878D82A}">
                    <a16:rowId xmlns:a16="http://schemas.microsoft.com/office/drawing/2014/main" val="10004"/>
                  </a:ext>
                </a:extLst>
              </a:tr>
              <a:tr h="6951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t>Health and Welfare </a:t>
                      </a:r>
                      <a:r>
                        <a:rPr lang="en-US" sz="1400" b="0" dirty="0"/>
                        <a:t>(Board of Health, Flood Control, Recreation</a:t>
                      </a:r>
                      <a:r>
                        <a:rPr lang="en-US" sz="1400" b="0" baseline="0" dirty="0"/>
                        <a:t>, Senior Citizens, Arts &amp; Cultural Commission</a:t>
                      </a:r>
                      <a:r>
                        <a:rPr lang="en-US" sz="1400" b="0" dirty="0"/>
                        <a:t>)</a:t>
                      </a:r>
                      <a:endParaRPr lang="en-US" sz="1400" b="1" dirty="0"/>
                    </a:p>
                  </a:txBody>
                  <a:tcPr/>
                </a:tc>
                <a:tc>
                  <a:txBody>
                    <a:bodyPr/>
                    <a:lstStyle/>
                    <a:p>
                      <a:pPr algn="ctr"/>
                      <a:r>
                        <a:rPr lang="en-US" sz="1400" dirty="0"/>
                        <a:t>$174,410</a:t>
                      </a:r>
                    </a:p>
                  </a:txBody>
                  <a:tcPr/>
                </a:tc>
                <a:tc>
                  <a:txBody>
                    <a:bodyPr/>
                    <a:lstStyle/>
                    <a:p>
                      <a:pPr algn="ctr"/>
                      <a:r>
                        <a:rPr lang="en-US" sz="1400" dirty="0"/>
                        <a:t>$242,246</a:t>
                      </a:r>
                    </a:p>
                  </a:txBody>
                  <a:tcPr/>
                </a:tc>
                <a:tc>
                  <a:txBody>
                    <a:bodyPr/>
                    <a:lstStyle/>
                    <a:p>
                      <a:pPr algn="ctr"/>
                      <a:r>
                        <a:rPr lang="en-US" sz="1400" b="1" dirty="0">
                          <a:solidFill>
                            <a:srgbClr val="002060"/>
                          </a:solidFill>
                        </a:rPr>
                        <a:t>-($67,836)</a:t>
                      </a:r>
                    </a:p>
                  </a:txBody>
                  <a:tcPr/>
                </a:tc>
                <a:extLst>
                  <a:ext uri="{0D108BD9-81ED-4DB2-BD59-A6C34878D82A}">
                    <a16:rowId xmlns:a16="http://schemas.microsoft.com/office/drawing/2014/main" val="10005"/>
                  </a:ext>
                </a:extLst>
              </a:tr>
              <a:tr h="492379">
                <a:tc>
                  <a:txBody>
                    <a:bodyPr/>
                    <a:lstStyle/>
                    <a:p>
                      <a:r>
                        <a:rPr lang="en-US" sz="1400" b="1" dirty="0"/>
                        <a:t>Debt Service </a:t>
                      </a:r>
                      <a:r>
                        <a:rPr lang="en-US" sz="1400" b="0" dirty="0"/>
                        <a:t>(Long and short-term obligations)</a:t>
                      </a:r>
                      <a:endParaRPr lang="en-US" sz="1400" b="1" dirty="0"/>
                    </a:p>
                  </a:txBody>
                  <a:tcPr/>
                </a:tc>
                <a:tc>
                  <a:txBody>
                    <a:bodyPr/>
                    <a:lstStyle/>
                    <a:p>
                      <a:pPr algn="ctr"/>
                      <a:r>
                        <a:rPr lang="en-US" sz="1400" dirty="0"/>
                        <a:t>$807,284</a:t>
                      </a:r>
                    </a:p>
                  </a:txBody>
                  <a:tcPr/>
                </a:tc>
                <a:tc>
                  <a:txBody>
                    <a:bodyPr/>
                    <a:lstStyle/>
                    <a:p>
                      <a:pPr algn="ctr"/>
                      <a:r>
                        <a:rPr lang="en-US" sz="1400" dirty="0"/>
                        <a:t>$807,637</a:t>
                      </a:r>
                    </a:p>
                  </a:txBody>
                  <a:tcPr/>
                </a:tc>
                <a:tc>
                  <a:txBody>
                    <a:bodyPr/>
                    <a:lstStyle/>
                    <a:p>
                      <a:pPr algn="ctr"/>
                      <a:r>
                        <a:rPr lang="en-US" sz="1400" b="1" dirty="0">
                          <a:solidFill>
                            <a:srgbClr val="002060"/>
                          </a:solidFill>
                        </a:rPr>
                        <a:t>-($353)</a:t>
                      </a:r>
                    </a:p>
                  </a:txBody>
                  <a:tcPr/>
                </a:tc>
                <a:extLst>
                  <a:ext uri="{0D108BD9-81ED-4DB2-BD59-A6C34878D82A}">
                    <a16:rowId xmlns:a16="http://schemas.microsoft.com/office/drawing/2014/main" val="10006"/>
                  </a:ext>
                </a:extLst>
              </a:tr>
              <a:tr h="325368">
                <a:tc>
                  <a:txBody>
                    <a:bodyPr/>
                    <a:lstStyle/>
                    <a:p>
                      <a:r>
                        <a:rPr lang="en-US" sz="1400" b="1" dirty="0"/>
                        <a:t>Court </a:t>
                      </a:r>
                      <a:r>
                        <a:rPr lang="en-US" sz="1400" b="0" baseline="0" dirty="0"/>
                        <a:t>(Judge, Public Defender)</a:t>
                      </a:r>
                      <a:endParaRPr lang="en-US" sz="1400" b="1" dirty="0"/>
                    </a:p>
                  </a:txBody>
                  <a:tcPr/>
                </a:tc>
                <a:tc>
                  <a:txBody>
                    <a:bodyPr/>
                    <a:lstStyle/>
                    <a:p>
                      <a:pPr algn="ctr"/>
                      <a:r>
                        <a:rPr lang="en-US" sz="1400" dirty="0"/>
                        <a:t>$164,160</a:t>
                      </a:r>
                    </a:p>
                  </a:txBody>
                  <a:tcPr/>
                </a:tc>
                <a:tc>
                  <a:txBody>
                    <a:bodyPr/>
                    <a:lstStyle/>
                    <a:p>
                      <a:pPr algn="ctr"/>
                      <a:r>
                        <a:rPr lang="en-US" sz="1400" dirty="0"/>
                        <a:t>$161,900</a:t>
                      </a:r>
                    </a:p>
                  </a:txBody>
                  <a:tcPr/>
                </a:tc>
                <a:tc>
                  <a:txBody>
                    <a:bodyPr/>
                    <a:lstStyle/>
                    <a:p>
                      <a:pPr algn="ctr"/>
                      <a:r>
                        <a:rPr lang="en-US" sz="1400" b="1" dirty="0">
                          <a:solidFill>
                            <a:srgbClr val="002060"/>
                          </a:solidFill>
                        </a:rPr>
                        <a:t>+$2,260</a:t>
                      </a:r>
                    </a:p>
                  </a:txBody>
                  <a:tcPr/>
                </a:tc>
                <a:extLst>
                  <a:ext uri="{0D108BD9-81ED-4DB2-BD59-A6C34878D82A}">
                    <a16:rowId xmlns:a16="http://schemas.microsoft.com/office/drawing/2014/main" val="10007"/>
                  </a:ext>
                </a:extLst>
              </a:tr>
              <a:tr h="498805">
                <a:tc>
                  <a:txBody>
                    <a:bodyPr/>
                    <a:lstStyle/>
                    <a:p>
                      <a:r>
                        <a:rPr lang="en-US" sz="1400" b="1" dirty="0"/>
                        <a:t>Utilities </a:t>
                      </a:r>
                      <a:r>
                        <a:rPr lang="en-US" sz="1400" b="0" dirty="0"/>
                        <a:t>(Electric, Telephone,</a:t>
                      </a:r>
                      <a:r>
                        <a:rPr lang="en-US" sz="1400" b="0" baseline="0" dirty="0"/>
                        <a:t> Water, Gas)</a:t>
                      </a:r>
                      <a:endParaRPr lang="en-US" sz="1400" b="1" dirty="0"/>
                    </a:p>
                  </a:txBody>
                  <a:tcPr/>
                </a:tc>
                <a:tc>
                  <a:txBody>
                    <a:bodyPr/>
                    <a:lstStyle/>
                    <a:p>
                      <a:pPr algn="ctr"/>
                      <a:r>
                        <a:rPr lang="en-US" sz="1400" dirty="0"/>
                        <a:t>$232,150</a:t>
                      </a:r>
                    </a:p>
                  </a:txBody>
                  <a:tcPr/>
                </a:tc>
                <a:tc>
                  <a:txBody>
                    <a:bodyPr/>
                    <a:lstStyle/>
                    <a:p>
                      <a:pPr algn="ctr"/>
                      <a:r>
                        <a:rPr lang="en-US" sz="1400" dirty="0"/>
                        <a:t>$252,150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rgbClr val="002060"/>
                          </a:solidFill>
                        </a:rPr>
                        <a:t>-($20,000)</a:t>
                      </a:r>
                    </a:p>
                    <a:p>
                      <a:pPr algn="ctr"/>
                      <a:endParaRPr lang="en-US" sz="1400" b="1" dirty="0">
                        <a:solidFill>
                          <a:srgbClr val="002060"/>
                        </a:solidFill>
                      </a:endParaRPr>
                    </a:p>
                  </a:txBody>
                  <a:tcPr/>
                </a:tc>
                <a:extLst>
                  <a:ext uri="{0D108BD9-81ED-4DB2-BD59-A6C34878D82A}">
                    <a16:rowId xmlns:a16="http://schemas.microsoft.com/office/drawing/2014/main" val="10008"/>
                  </a:ext>
                </a:extLst>
              </a:tr>
              <a:tr h="695124">
                <a:tc>
                  <a:txBody>
                    <a:bodyPr/>
                    <a:lstStyle/>
                    <a:p>
                      <a:r>
                        <a:rPr lang="en-US" sz="1400" b="1" dirty="0"/>
                        <a:t>Statutory Expenditures </a:t>
                      </a:r>
                      <a:r>
                        <a:rPr lang="en-US" sz="1400" b="0" dirty="0"/>
                        <a:t>(Public Employee &amp; Police Retirement Systems,</a:t>
                      </a:r>
                      <a:r>
                        <a:rPr lang="en-US" sz="1400" b="0" baseline="0" dirty="0"/>
                        <a:t> Social Security, Unemployment, Group Health and Liability Insurances)</a:t>
                      </a:r>
                      <a:endParaRPr lang="en-US" sz="1400" b="1" dirty="0"/>
                    </a:p>
                  </a:txBody>
                  <a:tcPr/>
                </a:tc>
                <a:tc>
                  <a:txBody>
                    <a:bodyPr/>
                    <a:lstStyle/>
                    <a:p>
                      <a:pPr algn="ctr"/>
                      <a:r>
                        <a:rPr lang="en-US" sz="1400" dirty="0"/>
                        <a:t>$1,730,381</a:t>
                      </a:r>
                    </a:p>
                  </a:txBody>
                  <a:tcPr/>
                </a:tc>
                <a:tc>
                  <a:txBody>
                    <a:bodyPr/>
                    <a:lstStyle/>
                    <a:p>
                      <a:pPr algn="ctr"/>
                      <a:r>
                        <a:rPr lang="en-US" sz="1400" dirty="0"/>
                        <a:t>$1,729,589</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rgbClr val="002060"/>
                          </a:solidFill>
                        </a:rPr>
                        <a:t>+$792</a:t>
                      </a:r>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4202646536"/>
              </p:ext>
            </p:extLst>
          </p:nvPr>
        </p:nvGraphicFramePr>
        <p:xfrm>
          <a:off x="0" y="433196"/>
          <a:ext cx="11698515" cy="5820228"/>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1208018" y="0"/>
            <a:ext cx="10127411" cy="523220"/>
          </a:xfrm>
          <a:prstGeom prst="rect">
            <a:avLst/>
          </a:prstGeom>
          <a:noFill/>
        </p:spPr>
        <p:txBody>
          <a:bodyPr wrap="square" rtlCol="0">
            <a:spAutoFit/>
          </a:bodyPr>
          <a:lstStyle/>
          <a:p>
            <a:pPr algn="ctr"/>
            <a:r>
              <a:rPr lang="en-US" sz="2800" b="1" dirty="0">
                <a:solidFill>
                  <a:schemeClr val="accent3">
                    <a:lumMod val="50000"/>
                  </a:schemeClr>
                </a:solidFill>
              </a:rPr>
              <a:t>2021 Municipal Budget – Expenditures of $7.86MM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08018" y="0"/>
            <a:ext cx="10127411" cy="523220"/>
          </a:xfrm>
          <a:prstGeom prst="rect">
            <a:avLst/>
          </a:prstGeom>
          <a:noFill/>
        </p:spPr>
        <p:txBody>
          <a:bodyPr wrap="square" rtlCol="0">
            <a:spAutoFit/>
          </a:bodyPr>
          <a:lstStyle/>
          <a:p>
            <a:pPr algn="ctr"/>
            <a:r>
              <a:rPr lang="en-US" sz="2800" b="1" dirty="0">
                <a:solidFill>
                  <a:schemeClr val="accent3">
                    <a:lumMod val="50000"/>
                  </a:schemeClr>
                </a:solidFill>
              </a:rPr>
              <a:t>2021 Municipal Budget – Revenues must equal $7.86MM</a:t>
            </a:r>
          </a:p>
        </p:txBody>
      </p:sp>
      <p:graphicFrame>
        <p:nvGraphicFramePr>
          <p:cNvPr id="9" name="Chart 8"/>
          <p:cNvGraphicFramePr/>
          <p:nvPr>
            <p:extLst>
              <p:ext uri="{D42A27DB-BD31-4B8C-83A1-F6EECF244321}">
                <p14:modId xmlns:p14="http://schemas.microsoft.com/office/powerpoint/2010/main" val="3520320580"/>
              </p:ext>
            </p:extLst>
          </p:nvPr>
        </p:nvGraphicFramePr>
        <p:xfrm>
          <a:off x="0" y="675621"/>
          <a:ext cx="12039600" cy="60299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652471927"/>
              </p:ext>
            </p:extLst>
          </p:nvPr>
        </p:nvGraphicFramePr>
        <p:xfrm>
          <a:off x="733530" y="708413"/>
          <a:ext cx="10382668" cy="4853117"/>
        </p:xfrm>
        <a:graphic>
          <a:graphicData uri="http://schemas.openxmlformats.org/drawingml/2006/table">
            <a:tbl>
              <a:tblPr>
                <a:tableStyleId>{5C22544A-7EE6-4342-B048-85BDC9FD1C3A}</a:tableStyleId>
              </a:tblPr>
              <a:tblGrid>
                <a:gridCol w="2674506">
                  <a:extLst>
                    <a:ext uri="{9D8B030D-6E8A-4147-A177-3AD203B41FA5}">
                      <a16:colId xmlns:a16="http://schemas.microsoft.com/office/drawing/2014/main" val="20000"/>
                    </a:ext>
                  </a:extLst>
                </a:gridCol>
                <a:gridCol w="2054223">
                  <a:extLst>
                    <a:ext uri="{9D8B030D-6E8A-4147-A177-3AD203B41FA5}">
                      <a16:colId xmlns:a16="http://schemas.microsoft.com/office/drawing/2014/main" val="20001"/>
                    </a:ext>
                  </a:extLst>
                </a:gridCol>
                <a:gridCol w="2054223">
                  <a:extLst>
                    <a:ext uri="{9D8B030D-6E8A-4147-A177-3AD203B41FA5}">
                      <a16:colId xmlns:a16="http://schemas.microsoft.com/office/drawing/2014/main" val="20002"/>
                    </a:ext>
                  </a:extLst>
                </a:gridCol>
                <a:gridCol w="2380597">
                  <a:extLst>
                    <a:ext uri="{9D8B030D-6E8A-4147-A177-3AD203B41FA5}">
                      <a16:colId xmlns:a16="http://schemas.microsoft.com/office/drawing/2014/main" val="20003"/>
                    </a:ext>
                  </a:extLst>
                </a:gridCol>
                <a:gridCol w="1219119">
                  <a:extLst>
                    <a:ext uri="{9D8B030D-6E8A-4147-A177-3AD203B41FA5}">
                      <a16:colId xmlns:a16="http://schemas.microsoft.com/office/drawing/2014/main" val="20004"/>
                    </a:ext>
                  </a:extLst>
                </a:gridCol>
              </a:tblGrid>
              <a:tr h="501402">
                <a:tc>
                  <a:txBody>
                    <a:bodyPr/>
                    <a:lstStyle/>
                    <a:p>
                      <a:pPr algn="ctr" fontAlgn="b"/>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solidFill>
                      <a:schemeClr val="accent1">
                        <a:lumMod val="60000"/>
                        <a:lumOff val="40000"/>
                      </a:schemeClr>
                    </a:solidFill>
                  </a:tcPr>
                </a:tc>
                <a:tc>
                  <a:txBody>
                    <a:bodyPr/>
                    <a:lstStyle/>
                    <a:p>
                      <a:pPr algn="ctr" fontAlgn="b"/>
                      <a:r>
                        <a:rPr lang="is-IS" sz="1600" u="none" strike="noStrike" baseline="0" dirty="0">
                          <a:effectLst>
                            <a:glow>
                              <a:schemeClr val="accent1">
                                <a:alpha val="40000"/>
                              </a:schemeClr>
                            </a:glow>
                          </a:effectLst>
                          <a:latin typeface="Mangal" charset="0"/>
                          <a:ea typeface="Mangal" charset="0"/>
                          <a:cs typeface="Mangal" charset="0"/>
                        </a:rPr>
                        <a:t>2020</a:t>
                      </a:r>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solidFill>
                      <a:schemeClr val="accent1">
                        <a:lumMod val="60000"/>
                        <a:lumOff val="40000"/>
                      </a:schemeClr>
                    </a:solidFill>
                  </a:tcPr>
                </a:tc>
                <a:tc>
                  <a:txBody>
                    <a:bodyPr/>
                    <a:lstStyle/>
                    <a:p>
                      <a:pPr algn="ctr" fontAlgn="b"/>
                      <a:r>
                        <a:rPr lang="is-IS" sz="1600" u="none" strike="noStrike" baseline="0" dirty="0">
                          <a:effectLst>
                            <a:glow>
                              <a:schemeClr val="accent1">
                                <a:alpha val="40000"/>
                              </a:schemeClr>
                            </a:glow>
                          </a:effectLst>
                          <a:latin typeface="Mangal" charset="0"/>
                          <a:ea typeface="Mangal" charset="0"/>
                          <a:cs typeface="Mangal" charset="0"/>
                        </a:rPr>
                        <a:t>2021</a:t>
                      </a:r>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solidFill>
                      <a:schemeClr val="accent1">
                        <a:lumMod val="60000"/>
                        <a:lumOff val="40000"/>
                      </a:schemeClr>
                    </a:solidFill>
                  </a:tcPr>
                </a:tc>
                <a:tc>
                  <a:txBody>
                    <a:bodyPr/>
                    <a:lstStyle/>
                    <a:p>
                      <a:pPr algn="ctr" fontAlgn="b"/>
                      <a:r>
                        <a:rPr lang="is-IS" sz="1600" u="none" strike="noStrike" baseline="0" dirty="0">
                          <a:effectLst>
                            <a:glow>
                              <a:schemeClr val="accent1">
                                <a:alpha val="40000"/>
                              </a:schemeClr>
                            </a:glow>
                          </a:effectLst>
                          <a:latin typeface="Mangal" charset="0"/>
                          <a:ea typeface="Mangal" charset="0"/>
                          <a:cs typeface="Mangal" charset="0"/>
                        </a:rPr>
                        <a:t>Increase or (Decrease) 2021 over 2020</a:t>
                      </a:r>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solidFill>
                      <a:schemeClr val="accent1">
                        <a:lumMod val="60000"/>
                        <a:lumOff val="40000"/>
                      </a:schemeClr>
                    </a:solidFill>
                  </a:tcPr>
                </a:tc>
                <a:tc>
                  <a:txBody>
                    <a:bodyPr/>
                    <a:lstStyle/>
                    <a:p>
                      <a:pPr algn="ctr" fontAlgn="b"/>
                      <a:r>
                        <a:rPr lang="mr-IN" sz="1600" u="none" strike="noStrike" baseline="0" dirty="0">
                          <a:effectLst>
                            <a:glow>
                              <a:schemeClr val="accent1">
                                <a:alpha val="40000"/>
                              </a:schemeClr>
                            </a:glow>
                          </a:effectLst>
                          <a:latin typeface="Mangal" charset="0"/>
                          <a:ea typeface="Mangal" charset="0"/>
                          <a:cs typeface="Mangal" charset="0"/>
                        </a:rPr>
                        <a:t>%</a:t>
                      </a:r>
                      <a:endParaRPr lang="mr-IN"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solidFill>
                      <a:schemeClr val="accent1">
                        <a:lumMod val="60000"/>
                        <a:lumOff val="40000"/>
                      </a:schemeClr>
                    </a:solidFill>
                  </a:tcPr>
                </a:tc>
                <a:extLst>
                  <a:ext uri="{0D108BD9-81ED-4DB2-BD59-A6C34878D82A}">
                    <a16:rowId xmlns:a16="http://schemas.microsoft.com/office/drawing/2014/main" val="10000"/>
                  </a:ext>
                </a:extLst>
              </a:tr>
              <a:tr h="250701">
                <a:tc>
                  <a:txBody>
                    <a:bodyPr/>
                    <a:lstStyle/>
                    <a:p>
                      <a:pPr algn="ctr" fontAlgn="b"/>
                      <a:r>
                        <a:rPr lang="en-US" sz="1600" b="0" i="0" u="none" strike="noStrike" baseline="0" dirty="0">
                          <a:effectLst>
                            <a:glow>
                              <a:schemeClr val="accent1">
                                <a:alpha val="40000"/>
                              </a:schemeClr>
                            </a:glow>
                          </a:effectLst>
                          <a:latin typeface="Mangal" charset="0"/>
                          <a:ea typeface="Mangal" charset="0"/>
                          <a:cs typeface="Mangal" charset="0"/>
                        </a:rPr>
                        <a:t>Borough Expenditures (E)</a:t>
                      </a:r>
                    </a:p>
                  </a:txBody>
                  <a:tcPr marL="0" marR="0" marT="0" marB="0" anchor="b"/>
                </a:tc>
                <a:tc>
                  <a:txBody>
                    <a:bodyPr/>
                    <a:lstStyle/>
                    <a:p>
                      <a:pPr algn="r" fontAlgn="b"/>
                      <a:r>
                        <a:rPr lang="en-US" sz="1600" u="none" strike="noStrike" baseline="0" dirty="0">
                          <a:effectLst>
                            <a:glow>
                              <a:schemeClr val="accent1">
                                <a:alpha val="40000"/>
                              </a:schemeClr>
                            </a:glow>
                          </a:effectLst>
                          <a:latin typeface="Mangal" charset="0"/>
                          <a:ea typeface="Mangal" charset="0"/>
                          <a:cs typeface="Mangal" charset="0"/>
                        </a:rPr>
                        <a:t>$7,678,841 </a:t>
                      </a:r>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r>
                        <a:rPr lang="is-IS" sz="1600" u="none" strike="noStrike" baseline="0" dirty="0">
                          <a:effectLst>
                            <a:glow>
                              <a:schemeClr val="accent1">
                                <a:alpha val="40000"/>
                              </a:schemeClr>
                            </a:glow>
                          </a:effectLst>
                          <a:latin typeface="Mangal" charset="0"/>
                          <a:ea typeface="Mangal" charset="0"/>
                          <a:cs typeface="Mangal" charset="0"/>
                        </a:rPr>
                        <a:t> $7,855,800 </a:t>
                      </a:r>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r>
                        <a:rPr lang="fi-FI" sz="1600" u="none" strike="noStrike" baseline="0" dirty="0">
                          <a:effectLst>
                            <a:glow>
                              <a:schemeClr val="accent1">
                                <a:alpha val="40000"/>
                              </a:schemeClr>
                            </a:glow>
                          </a:effectLst>
                          <a:latin typeface="Mangal" charset="0"/>
                          <a:ea typeface="Mangal" charset="0"/>
                          <a:cs typeface="Mangal" charset="0"/>
                        </a:rPr>
                        <a:t>$176,959 </a:t>
                      </a:r>
                      <a:endParaRPr lang="fi-FI"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r>
                        <a:rPr lang="en-US" sz="1600" u="none" strike="noStrike" baseline="0" dirty="0">
                          <a:effectLst>
                            <a:glow>
                              <a:schemeClr val="accent1">
                                <a:alpha val="40000"/>
                              </a:schemeClr>
                            </a:glow>
                          </a:effectLst>
                          <a:latin typeface="Mangal" charset="0"/>
                          <a:ea typeface="Mangal" charset="0"/>
                          <a:cs typeface="Mangal" charset="0"/>
                        </a:rPr>
                        <a:t>2</a:t>
                      </a:r>
                      <a:r>
                        <a:rPr lang="mr-IN" sz="1600" u="none" strike="noStrike" baseline="0" dirty="0">
                          <a:effectLst>
                            <a:glow>
                              <a:schemeClr val="accent1">
                                <a:alpha val="40000"/>
                              </a:schemeClr>
                            </a:glow>
                          </a:effectLst>
                          <a:latin typeface="Mangal" charset="0"/>
                          <a:ea typeface="Mangal" charset="0"/>
                          <a:cs typeface="Mangal" charset="0"/>
                        </a:rPr>
                        <a:t>.</a:t>
                      </a:r>
                      <a:r>
                        <a:rPr lang="en-US" sz="1600" u="none" strike="noStrike" baseline="0" dirty="0">
                          <a:effectLst>
                            <a:glow>
                              <a:schemeClr val="accent1">
                                <a:alpha val="40000"/>
                              </a:schemeClr>
                            </a:glow>
                          </a:effectLst>
                          <a:latin typeface="Mangal" charset="0"/>
                          <a:ea typeface="Mangal" charset="0"/>
                          <a:cs typeface="Mangal" charset="0"/>
                        </a:rPr>
                        <a:t>30</a:t>
                      </a:r>
                      <a:r>
                        <a:rPr lang="mr-IN" sz="1600" u="none" strike="noStrike" baseline="0" dirty="0">
                          <a:effectLst>
                            <a:glow>
                              <a:schemeClr val="accent1">
                                <a:alpha val="40000"/>
                              </a:schemeClr>
                            </a:glow>
                          </a:effectLst>
                          <a:latin typeface="Mangal" charset="0"/>
                          <a:ea typeface="Mangal" charset="0"/>
                          <a:cs typeface="Mangal" charset="0"/>
                        </a:rPr>
                        <a:t>%</a:t>
                      </a:r>
                      <a:endParaRPr lang="mr-IN"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extLst>
                  <a:ext uri="{0D108BD9-81ED-4DB2-BD59-A6C34878D82A}">
                    <a16:rowId xmlns:a16="http://schemas.microsoft.com/office/drawing/2014/main" val="10001"/>
                  </a:ext>
                </a:extLst>
              </a:tr>
              <a:tr h="250701">
                <a:tc>
                  <a:txBody>
                    <a:bodyPr/>
                    <a:lstStyle/>
                    <a:p>
                      <a:pPr algn="l"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l" fontAlgn="b"/>
                      <a:r>
                        <a:rPr lang="en-US" sz="1600" u="none" strike="noStrike" baseline="0" dirty="0">
                          <a:effectLst>
                            <a:glow>
                              <a:schemeClr val="accent1">
                                <a:alpha val="40000"/>
                              </a:schemeClr>
                            </a:glow>
                          </a:effectLst>
                          <a:latin typeface="Mangal" charset="0"/>
                          <a:ea typeface="Mangal" charset="0"/>
                          <a:cs typeface="Mangal" charset="0"/>
                        </a:rPr>
                        <a:t> </a:t>
                      </a:r>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l" fontAlgn="b"/>
                      <a:r>
                        <a:rPr lang="en-US" sz="1600" u="none" strike="noStrike" baseline="0" dirty="0">
                          <a:effectLst>
                            <a:glow>
                              <a:schemeClr val="accent1">
                                <a:alpha val="40000"/>
                              </a:schemeClr>
                            </a:glow>
                          </a:effectLst>
                          <a:latin typeface="Mangal" charset="0"/>
                          <a:ea typeface="Mangal" charset="0"/>
                          <a:cs typeface="Mangal" charset="0"/>
                        </a:rPr>
                        <a:t> </a:t>
                      </a:r>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l"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l"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extLst>
                  <a:ext uri="{0D108BD9-81ED-4DB2-BD59-A6C34878D82A}">
                    <a16:rowId xmlns:a16="http://schemas.microsoft.com/office/drawing/2014/main" val="10002"/>
                  </a:ext>
                </a:extLst>
              </a:tr>
              <a:tr h="250701">
                <a:tc>
                  <a:txBody>
                    <a:bodyPr/>
                    <a:lstStyle/>
                    <a:p>
                      <a:pPr algn="ctr" fontAlgn="b"/>
                      <a:r>
                        <a:rPr lang="fi-FI" sz="1600" b="0" i="0" u="none" strike="noStrike" baseline="0" dirty="0">
                          <a:effectLst>
                            <a:glow>
                              <a:schemeClr val="accent1">
                                <a:alpha val="40000"/>
                              </a:schemeClr>
                            </a:glow>
                          </a:effectLst>
                          <a:latin typeface="Mangal" charset="0"/>
                          <a:ea typeface="Mangal" charset="0"/>
                          <a:cs typeface="Mangal" charset="0"/>
                        </a:rPr>
                        <a:t>Borough Revenues (R)</a:t>
                      </a:r>
                    </a:p>
                  </a:txBody>
                  <a:tcPr marL="0" marR="0" marT="0" marB="0" anchor="b"/>
                </a:tc>
                <a:tc>
                  <a:txBody>
                    <a:bodyPr/>
                    <a:lstStyle/>
                    <a:p>
                      <a:pPr algn="r" fontAlgn="b"/>
                      <a:r>
                        <a:rPr lang="fi-FI" sz="1600" u="none" strike="noStrike" baseline="0" dirty="0">
                          <a:effectLst>
                            <a:glow>
                              <a:schemeClr val="accent1">
                                <a:alpha val="40000"/>
                              </a:schemeClr>
                            </a:glow>
                          </a:effectLst>
                          <a:latin typeface="Mangal" charset="0"/>
                          <a:ea typeface="Mangal" charset="0"/>
                          <a:cs typeface="Mangal" charset="0"/>
                        </a:rPr>
                        <a:t>2,226,199 </a:t>
                      </a:r>
                      <a:endParaRPr lang="fi-FI"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r>
                        <a:rPr lang="fi-FI" sz="1600" u="none" strike="noStrike" baseline="0" dirty="0">
                          <a:effectLst>
                            <a:glow>
                              <a:schemeClr val="accent1">
                                <a:alpha val="40000"/>
                              </a:schemeClr>
                            </a:glow>
                          </a:effectLst>
                          <a:latin typeface="Mangal" charset="0"/>
                          <a:ea typeface="Mangal" charset="0"/>
                          <a:cs typeface="Mangal" charset="0"/>
                        </a:rPr>
                        <a:t>2,348,624 </a:t>
                      </a:r>
                      <a:endParaRPr lang="fi-FI"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r>
                        <a:rPr lang="en-US" sz="1600" u="none" strike="noStrike" baseline="0" dirty="0">
                          <a:effectLst>
                            <a:glow>
                              <a:schemeClr val="accent1">
                                <a:alpha val="40000"/>
                              </a:schemeClr>
                            </a:glow>
                          </a:effectLst>
                          <a:latin typeface="Mangal" charset="0"/>
                          <a:ea typeface="Mangal" charset="0"/>
                          <a:cs typeface="Mangal" charset="0"/>
                        </a:rPr>
                        <a:t>122,425 </a:t>
                      </a:r>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r>
                        <a:rPr lang="en-US" sz="1600" u="none" strike="noStrike" baseline="0" dirty="0">
                          <a:effectLst>
                            <a:glow>
                              <a:schemeClr val="accent1">
                                <a:alpha val="40000"/>
                              </a:schemeClr>
                            </a:glow>
                          </a:effectLst>
                          <a:latin typeface="Mangal" charset="0"/>
                          <a:ea typeface="Mangal" charset="0"/>
                          <a:cs typeface="Mangal" charset="0"/>
                        </a:rPr>
                        <a:t>5.50</a:t>
                      </a:r>
                      <a:r>
                        <a:rPr lang="mr-IN" sz="1600" u="none" strike="noStrike" baseline="0" dirty="0">
                          <a:effectLst>
                            <a:glow>
                              <a:schemeClr val="accent1">
                                <a:alpha val="40000"/>
                              </a:schemeClr>
                            </a:glow>
                          </a:effectLst>
                          <a:latin typeface="Mangal" charset="0"/>
                          <a:ea typeface="Mangal" charset="0"/>
                          <a:cs typeface="Mangal" charset="0"/>
                        </a:rPr>
                        <a:t>%</a:t>
                      </a:r>
                      <a:endParaRPr lang="mr-IN"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extLst>
                  <a:ext uri="{0D108BD9-81ED-4DB2-BD59-A6C34878D82A}">
                    <a16:rowId xmlns:a16="http://schemas.microsoft.com/office/drawing/2014/main" val="10003"/>
                  </a:ext>
                </a:extLst>
              </a:tr>
              <a:tr h="250701">
                <a:tc>
                  <a:txBody>
                    <a:bodyPr/>
                    <a:lstStyle/>
                    <a:p>
                      <a:pPr algn="ctr"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l"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l"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l"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l"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extLst>
                  <a:ext uri="{0D108BD9-81ED-4DB2-BD59-A6C34878D82A}">
                    <a16:rowId xmlns:a16="http://schemas.microsoft.com/office/drawing/2014/main" val="10004"/>
                  </a:ext>
                </a:extLst>
              </a:tr>
              <a:tr h="501402">
                <a:tc>
                  <a:txBody>
                    <a:bodyPr/>
                    <a:lstStyle/>
                    <a:p>
                      <a:pPr algn="ctr" fontAlgn="b"/>
                      <a:r>
                        <a:rPr lang="is-IS" sz="1600" b="0" i="0" u="none" strike="noStrike" baseline="0" dirty="0">
                          <a:effectLst>
                            <a:glow>
                              <a:schemeClr val="accent1">
                                <a:alpha val="40000"/>
                              </a:schemeClr>
                            </a:glow>
                          </a:effectLst>
                          <a:latin typeface="Mangal" charset="0"/>
                          <a:ea typeface="Mangal" charset="0"/>
                          <a:cs typeface="Mangal" charset="0"/>
                        </a:rPr>
                        <a:t>Amount to be Raised by Taxes (A) = (E) – (R)</a:t>
                      </a:r>
                    </a:p>
                  </a:txBody>
                  <a:tcPr marL="0" marR="0" marT="0" marB="0" anchor="b"/>
                </a:tc>
                <a:tc>
                  <a:txBody>
                    <a:bodyPr/>
                    <a:lstStyle/>
                    <a:p>
                      <a:pPr algn="r" fontAlgn="b"/>
                      <a:r>
                        <a:rPr lang="is-IS" sz="1600" u="none" strike="noStrike" baseline="0" dirty="0">
                          <a:effectLst>
                            <a:glow>
                              <a:schemeClr val="accent1">
                                <a:alpha val="40000"/>
                              </a:schemeClr>
                            </a:glow>
                          </a:effectLst>
                          <a:latin typeface="Mangal" charset="0"/>
                          <a:ea typeface="Mangal" charset="0"/>
                          <a:cs typeface="Mangal" charset="0"/>
                        </a:rPr>
                        <a:t>5,452,642 </a:t>
                      </a:r>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r>
                        <a:rPr lang="uk-UA" sz="1600" u="none" strike="noStrike" baseline="0" dirty="0">
                          <a:effectLst>
                            <a:glow>
                              <a:schemeClr val="accent1">
                                <a:alpha val="40000"/>
                              </a:schemeClr>
                            </a:glow>
                          </a:effectLst>
                          <a:latin typeface="Mangal" charset="0"/>
                          <a:ea typeface="Mangal" charset="0"/>
                          <a:cs typeface="Mangal" charset="0"/>
                        </a:rPr>
                        <a:t>5,</a:t>
                      </a:r>
                      <a:r>
                        <a:rPr lang="en-US" sz="1600" u="none" strike="noStrike" baseline="0" dirty="0">
                          <a:effectLst>
                            <a:glow>
                              <a:schemeClr val="accent1">
                                <a:alpha val="40000"/>
                              </a:schemeClr>
                            </a:glow>
                          </a:effectLst>
                          <a:latin typeface="Mangal" charset="0"/>
                          <a:ea typeface="Mangal" charset="0"/>
                          <a:cs typeface="Mangal" charset="0"/>
                        </a:rPr>
                        <a:t>507,176</a:t>
                      </a:r>
                      <a:r>
                        <a:rPr lang="uk-UA" sz="1600" u="none" strike="noStrike" baseline="0" dirty="0">
                          <a:effectLst>
                            <a:glow>
                              <a:schemeClr val="accent1">
                                <a:alpha val="40000"/>
                              </a:schemeClr>
                            </a:glow>
                          </a:effectLst>
                          <a:latin typeface="Mangal" charset="0"/>
                          <a:ea typeface="Mangal" charset="0"/>
                          <a:cs typeface="Mangal" charset="0"/>
                        </a:rPr>
                        <a:t> </a:t>
                      </a:r>
                      <a:endParaRPr lang="uk-UA"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r>
                        <a:rPr lang="en-US" sz="1600" u="none" strike="noStrike" baseline="0" dirty="0">
                          <a:effectLst>
                            <a:glow>
                              <a:schemeClr val="accent1">
                                <a:alpha val="40000"/>
                              </a:schemeClr>
                            </a:glow>
                          </a:effectLst>
                          <a:latin typeface="Mangal" charset="0"/>
                          <a:ea typeface="Mangal" charset="0"/>
                          <a:cs typeface="Mangal" charset="0"/>
                        </a:rPr>
                        <a:t>$54,534 </a:t>
                      </a:r>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r>
                        <a:rPr lang="en-US" sz="1600" u="none" strike="noStrike" baseline="0" dirty="0">
                          <a:effectLst>
                            <a:glow>
                              <a:schemeClr val="accent1">
                                <a:alpha val="40000"/>
                              </a:schemeClr>
                            </a:glow>
                          </a:effectLst>
                          <a:latin typeface="Mangal" charset="0"/>
                          <a:ea typeface="Mangal" charset="0"/>
                          <a:cs typeface="Mangal" charset="0"/>
                        </a:rPr>
                        <a:t>1.00</a:t>
                      </a:r>
                      <a:r>
                        <a:rPr lang="mr-IN" sz="1600" u="none" strike="noStrike" baseline="0" dirty="0">
                          <a:effectLst>
                            <a:glow>
                              <a:schemeClr val="accent1">
                                <a:alpha val="40000"/>
                              </a:schemeClr>
                            </a:glow>
                          </a:effectLst>
                          <a:latin typeface="Mangal" charset="0"/>
                          <a:ea typeface="Mangal" charset="0"/>
                          <a:cs typeface="Mangal" charset="0"/>
                        </a:rPr>
                        <a:t>%</a:t>
                      </a:r>
                      <a:endParaRPr lang="mr-IN"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extLst>
                  <a:ext uri="{0D108BD9-81ED-4DB2-BD59-A6C34878D82A}">
                    <a16:rowId xmlns:a16="http://schemas.microsoft.com/office/drawing/2014/main" val="10005"/>
                  </a:ext>
                </a:extLst>
              </a:tr>
              <a:tr h="250701">
                <a:tc>
                  <a:txBody>
                    <a:bodyPr/>
                    <a:lstStyle/>
                    <a:p>
                      <a:pPr algn="ctr"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l"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l"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l"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l"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extLst>
                  <a:ext uri="{0D108BD9-81ED-4DB2-BD59-A6C34878D82A}">
                    <a16:rowId xmlns:a16="http://schemas.microsoft.com/office/drawing/2014/main" val="10006"/>
                  </a:ext>
                </a:extLst>
              </a:tr>
              <a:tr h="250701">
                <a:tc>
                  <a:txBody>
                    <a:bodyPr/>
                    <a:lstStyle/>
                    <a:p>
                      <a:pPr algn="ctr" fontAlgn="b"/>
                      <a:r>
                        <a:rPr lang="is-IS" sz="1600" b="0" i="0" u="none" strike="noStrike" baseline="0" dirty="0">
                          <a:effectLst>
                            <a:glow>
                              <a:schemeClr val="accent1">
                                <a:alpha val="40000"/>
                              </a:schemeClr>
                            </a:glow>
                          </a:effectLst>
                          <a:latin typeface="Mangal" charset="0"/>
                          <a:ea typeface="Mangal" charset="0"/>
                          <a:cs typeface="Mangal" charset="0"/>
                        </a:rPr>
                        <a:t>Net Valuation (V)</a:t>
                      </a:r>
                    </a:p>
                  </a:txBody>
                  <a:tcPr marL="0" marR="0" marT="0" marB="0" anchor="b"/>
                </a:tc>
                <a:tc>
                  <a:txBody>
                    <a:bodyPr/>
                    <a:lstStyle/>
                    <a:p>
                      <a:pPr algn="r" fontAlgn="b"/>
                      <a:r>
                        <a:rPr lang="is-IS" sz="1600" u="none" strike="noStrike" baseline="0" dirty="0">
                          <a:effectLst>
                            <a:glow>
                              <a:schemeClr val="accent1">
                                <a:alpha val="40000"/>
                              </a:schemeClr>
                            </a:glow>
                          </a:effectLst>
                          <a:latin typeface="Mangal" charset="0"/>
                          <a:ea typeface="Mangal" charset="0"/>
                          <a:cs typeface="Mangal" charset="0"/>
                        </a:rPr>
                        <a:t>650,278,700 </a:t>
                      </a:r>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r>
                        <a:rPr lang="is-IS" sz="1600" u="none" strike="noStrike" baseline="0" dirty="0">
                          <a:solidFill>
                            <a:srgbClr val="FF0000"/>
                          </a:solidFill>
                          <a:effectLst>
                            <a:glow>
                              <a:schemeClr val="accent1">
                                <a:alpha val="40000"/>
                              </a:schemeClr>
                            </a:glow>
                          </a:effectLst>
                          <a:latin typeface="Mangal" charset="0"/>
                          <a:ea typeface="Mangal" charset="0"/>
                          <a:cs typeface="Mangal" charset="0"/>
                        </a:rPr>
                        <a:t>695,204,401</a:t>
                      </a:r>
                      <a:r>
                        <a:rPr lang="is-IS" sz="1600" u="none" strike="noStrike" baseline="0" dirty="0">
                          <a:effectLst>
                            <a:glow>
                              <a:schemeClr val="accent1">
                                <a:alpha val="40000"/>
                              </a:schemeClr>
                            </a:glow>
                          </a:effectLst>
                          <a:latin typeface="Mangal" charset="0"/>
                          <a:ea typeface="Mangal" charset="0"/>
                          <a:cs typeface="Mangal" charset="0"/>
                        </a:rPr>
                        <a:t> </a:t>
                      </a:r>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r>
                        <a:rPr lang="en-US" sz="1600" u="none" strike="noStrike" baseline="0" dirty="0">
                          <a:effectLst>
                            <a:glow>
                              <a:schemeClr val="accent1">
                                <a:alpha val="40000"/>
                              </a:schemeClr>
                            </a:glow>
                          </a:effectLst>
                          <a:latin typeface="Mangal" charset="0"/>
                          <a:ea typeface="Mangal" charset="0"/>
                          <a:cs typeface="Mangal" charset="0"/>
                        </a:rPr>
                        <a:t>44,925,701</a:t>
                      </a:r>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r>
                        <a:rPr lang="en-US" sz="1600" u="none" strike="noStrike" baseline="0" dirty="0">
                          <a:effectLst>
                            <a:glow>
                              <a:schemeClr val="accent1">
                                <a:alpha val="40000"/>
                              </a:schemeClr>
                            </a:glow>
                          </a:effectLst>
                          <a:latin typeface="Mangal" charset="0"/>
                          <a:ea typeface="Mangal" charset="0"/>
                          <a:cs typeface="Mangal" charset="0"/>
                        </a:rPr>
                        <a:t>6.91</a:t>
                      </a:r>
                      <a:r>
                        <a:rPr lang="mr-IN" sz="1600" u="none" strike="noStrike" baseline="0" dirty="0">
                          <a:effectLst>
                            <a:glow>
                              <a:schemeClr val="accent1">
                                <a:alpha val="40000"/>
                              </a:schemeClr>
                            </a:glow>
                          </a:effectLst>
                          <a:latin typeface="Mangal" charset="0"/>
                          <a:ea typeface="Mangal" charset="0"/>
                          <a:cs typeface="Mangal" charset="0"/>
                        </a:rPr>
                        <a:t>%</a:t>
                      </a:r>
                      <a:endParaRPr lang="mr-IN"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extLst>
                  <a:ext uri="{0D108BD9-81ED-4DB2-BD59-A6C34878D82A}">
                    <a16:rowId xmlns:a16="http://schemas.microsoft.com/office/drawing/2014/main" val="10007"/>
                  </a:ext>
                </a:extLst>
              </a:tr>
              <a:tr h="250701">
                <a:tc>
                  <a:txBody>
                    <a:bodyPr/>
                    <a:lstStyle/>
                    <a:p>
                      <a:pPr algn="ctr" fontAlgn="b"/>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endParaRPr lang="mr-IN"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extLst>
                  <a:ext uri="{0D108BD9-81ED-4DB2-BD59-A6C34878D82A}">
                    <a16:rowId xmlns:a16="http://schemas.microsoft.com/office/drawing/2014/main" val="10008"/>
                  </a:ext>
                </a:extLst>
              </a:tr>
              <a:tr h="784329">
                <a:tc>
                  <a:txBody>
                    <a:bodyPr/>
                    <a:lstStyle/>
                    <a:p>
                      <a:pPr algn="ctr" fontAlgn="b"/>
                      <a:r>
                        <a:rPr lang="is-IS" sz="1600" b="0" i="0" u="none" strike="noStrike" baseline="0" dirty="0">
                          <a:effectLst>
                            <a:glow>
                              <a:schemeClr val="accent1">
                                <a:alpha val="40000"/>
                              </a:schemeClr>
                            </a:glow>
                          </a:effectLst>
                          <a:latin typeface="Mangal" charset="0"/>
                          <a:ea typeface="Mangal" charset="0"/>
                          <a:cs typeface="Mangal" charset="0"/>
                        </a:rPr>
                        <a:t>Tax Rate [A/V]  (expressed in $ per $100 Assessed Value)</a:t>
                      </a:r>
                    </a:p>
                  </a:txBody>
                  <a:tcPr marL="0" marR="0" marT="0" marB="0" anchor="b"/>
                </a:tc>
                <a:tc>
                  <a:txBody>
                    <a:bodyPr/>
                    <a:lstStyle/>
                    <a:p>
                      <a:pPr algn="r" fontAlgn="b"/>
                      <a:r>
                        <a:rPr lang="is-IS" sz="1600" b="0" i="0" u="none" strike="noStrike" baseline="0" dirty="0">
                          <a:effectLst>
                            <a:glow>
                              <a:schemeClr val="accent1">
                                <a:alpha val="40000"/>
                              </a:schemeClr>
                            </a:glow>
                          </a:effectLst>
                          <a:latin typeface="Mangal" charset="0"/>
                          <a:ea typeface="Mangal" charset="0"/>
                          <a:cs typeface="Mangal" charset="0"/>
                        </a:rPr>
                        <a:t>0.838</a:t>
                      </a:r>
                    </a:p>
                  </a:txBody>
                  <a:tcPr marL="0" marR="0" marT="0" marB="0" anchor="b"/>
                </a:tc>
                <a:tc>
                  <a:txBody>
                    <a:bodyPr/>
                    <a:lstStyle/>
                    <a:p>
                      <a:pPr algn="r" fontAlgn="b"/>
                      <a:r>
                        <a:rPr lang="is-IS" sz="1600" b="0" i="0" u="none" strike="noStrike" baseline="0" dirty="0">
                          <a:effectLst>
                            <a:glow>
                              <a:schemeClr val="accent1">
                                <a:alpha val="40000"/>
                              </a:schemeClr>
                            </a:glow>
                          </a:effectLst>
                          <a:latin typeface="Mangal" charset="0"/>
                          <a:ea typeface="Mangal" charset="0"/>
                          <a:cs typeface="Mangal" charset="0"/>
                        </a:rPr>
                        <a:t>0.792</a:t>
                      </a:r>
                    </a:p>
                  </a:txBody>
                  <a:tcPr marL="0" marR="0" marT="0" marB="0" anchor="b"/>
                </a:tc>
                <a:tc>
                  <a:txBody>
                    <a:bodyPr/>
                    <a:lstStyle/>
                    <a:p>
                      <a:pPr algn="r" fontAlgn="b"/>
                      <a:r>
                        <a:rPr lang="en-US" sz="1600" b="0" i="0" u="none" strike="noStrike" baseline="0" dirty="0">
                          <a:effectLst>
                            <a:glow>
                              <a:schemeClr val="accent1">
                                <a:alpha val="40000"/>
                              </a:schemeClr>
                            </a:glow>
                          </a:effectLst>
                          <a:latin typeface="Mangal" charset="0"/>
                          <a:ea typeface="Mangal" charset="0"/>
                          <a:cs typeface="Mangal" charset="0"/>
                        </a:rPr>
                        <a:t>-(0.046)</a:t>
                      </a:r>
                    </a:p>
                  </a:txBody>
                  <a:tcPr marL="0" marR="0" marT="0" marB="0" anchor="b"/>
                </a:tc>
                <a:tc>
                  <a:txBody>
                    <a:bodyPr/>
                    <a:lstStyle/>
                    <a:p>
                      <a:pPr algn="r" fontAlgn="b"/>
                      <a:r>
                        <a:rPr lang="en-US" sz="1600" b="0" i="0" u="none" strike="noStrike" baseline="0" dirty="0">
                          <a:effectLst>
                            <a:glow>
                              <a:schemeClr val="accent1">
                                <a:alpha val="40000"/>
                              </a:schemeClr>
                            </a:glow>
                          </a:effectLst>
                          <a:latin typeface="Mangal" charset="0"/>
                          <a:ea typeface="Mangal" charset="0"/>
                          <a:cs typeface="Mangal" charset="0"/>
                        </a:rPr>
                        <a:t>5.53%</a:t>
                      </a:r>
                      <a:endParaRPr lang="mr-IN"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extLst>
                  <a:ext uri="{0D108BD9-81ED-4DB2-BD59-A6C34878D82A}">
                    <a16:rowId xmlns:a16="http://schemas.microsoft.com/office/drawing/2014/main" val="10009"/>
                  </a:ext>
                </a:extLst>
              </a:tr>
              <a:tr h="250701">
                <a:tc>
                  <a:txBody>
                    <a:bodyPr/>
                    <a:lstStyle/>
                    <a:p>
                      <a:pPr algn="ctr" fontAlgn="b"/>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endParaRPr lang="mr-IN"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extLst>
                  <a:ext uri="{0D108BD9-81ED-4DB2-BD59-A6C34878D82A}">
                    <a16:rowId xmlns:a16="http://schemas.microsoft.com/office/drawing/2014/main" val="10010"/>
                  </a:ext>
                </a:extLst>
              </a:tr>
              <a:tr h="250701">
                <a:tc>
                  <a:txBody>
                    <a:bodyPr/>
                    <a:lstStyle/>
                    <a:p>
                      <a:pPr algn="ctr" fontAlgn="b"/>
                      <a:r>
                        <a:rPr lang="is-IS" sz="1600" b="0" i="0" u="none" strike="noStrike" baseline="0" dirty="0">
                          <a:effectLst>
                            <a:glow>
                              <a:schemeClr val="accent1">
                                <a:alpha val="40000"/>
                              </a:schemeClr>
                            </a:glow>
                          </a:effectLst>
                          <a:latin typeface="Mangal" charset="0"/>
                          <a:ea typeface="Mangal" charset="0"/>
                          <a:cs typeface="Mangal" charset="0"/>
                        </a:rPr>
                        <a:t>Municipal tax on a home</a:t>
                      </a:r>
                    </a:p>
                  </a:txBody>
                  <a:tcPr marL="0" marR="0" marT="0" marB="0" anchor="b"/>
                </a:tc>
                <a:tc>
                  <a:txBody>
                    <a:bodyPr/>
                    <a:lstStyle/>
                    <a:p>
                      <a:pPr algn="r" fontAlgn="b"/>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endParaRPr lang="mr-IN"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extLst>
                  <a:ext uri="{0D108BD9-81ED-4DB2-BD59-A6C34878D82A}">
                    <a16:rowId xmlns:a16="http://schemas.microsoft.com/office/drawing/2014/main" val="10011"/>
                  </a:ext>
                </a:extLst>
              </a:tr>
              <a:tr h="308273">
                <a:tc>
                  <a:txBody>
                    <a:bodyPr/>
                    <a:lstStyle/>
                    <a:p>
                      <a:pPr algn="ctr" fontAlgn="b"/>
                      <a:r>
                        <a:rPr lang="is-IS" sz="1600" b="0" i="0" u="none" strike="noStrike" baseline="0" dirty="0">
                          <a:effectLst>
                            <a:glow>
                              <a:schemeClr val="accent1">
                                <a:alpha val="40000"/>
                              </a:schemeClr>
                            </a:glow>
                          </a:effectLst>
                          <a:latin typeface="Mangal" charset="0"/>
                          <a:ea typeface="Mangal" charset="0"/>
                          <a:cs typeface="Mangal" charset="0"/>
                        </a:rPr>
                        <a:t>-assessed @ $288,285</a:t>
                      </a:r>
                    </a:p>
                  </a:txBody>
                  <a:tcPr marL="0" marR="0" marT="0" marB="0" anchor="b"/>
                </a:tc>
                <a:tc>
                  <a:txBody>
                    <a:bodyPr/>
                    <a:lstStyle/>
                    <a:p>
                      <a:pPr algn="r" fontAlgn="b"/>
                      <a:r>
                        <a:rPr lang="is-IS" sz="1600" b="0" i="0" u="none" strike="noStrike" baseline="0" dirty="0">
                          <a:effectLst>
                            <a:glow>
                              <a:schemeClr val="accent1">
                                <a:alpha val="40000"/>
                              </a:schemeClr>
                            </a:glow>
                          </a:effectLst>
                          <a:latin typeface="Mangal" charset="0"/>
                          <a:ea typeface="Mangal" charset="0"/>
                          <a:cs typeface="Mangal" charset="0"/>
                        </a:rPr>
                        <a:t>$2,416</a:t>
                      </a:r>
                    </a:p>
                  </a:txBody>
                  <a:tcPr marL="0" marR="0" marT="0" marB="0" anchor="b"/>
                </a:tc>
                <a:tc>
                  <a:txBody>
                    <a:bodyPr/>
                    <a:lstStyle/>
                    <a:p>
                      <a:pPr algn="r" fontAlgn="b"/>
                      <a:r>
                        <a:rPr lang="is-IS" sz="1600" b="0" i="0" u="none" strike="noStrike" baseline="0" dirty="0">
                          <a:effectLst>
                            <a:glow>
                              <a:schemeClr val="accent1">
                                <a:alpha val="40000"/>
                              </a:schemeClr>
                            </a:glow>
                          </a:effectLst>
                          <a:latin typeface="Mangal" charset="0"/>
                          <a:ea typeface="Mangal" charset="0"/>
                          <a:cs typeface="Mangal" charset="0"/>
                        </a:rPr>
                        <a:t>$2,283</a:t>
                      </a:r>
                    </a:p>
                  </a:txBody>
                  <a:tcPr marL="0" marR="0" marT="0" marB="0" anchor="b"/>
                </a:tc>
                <a:tc>
                  <a:txBody>
                    <a:bodyPr/>
                    <a:lstStyle/>
                    <a:p>
                      <a:pPr algn="r" fontAlgn="b"/>
                      <a:r>
                        <a:rPr lang="en-US" sz="1600" b="0" i="0" u="none" strike="noStrike" baseline="0" dirty="0">
                          <a:effectLst>
                            <a:glow>
                              <a:schemeClr val="accent1">
                                <a:alpha val="40000"/>
                              </a:schemeClr>
                            </a:glow>
                          </a:effectLst>
                          <a:latin typeface="Mangal" charset="0"/>
                          <a:ea typeface="Mangal" charset="0"/>
                          <a:cs typeface="Mangal" charset="0"/>
                        </a:rPr>
                        <a:t>-($133)</a:t>
                      </a:r>
                    </a:p>
                  </a:txBody>
                  <a:tcPr marL="0" marR="0" marT="0" marB="0" anchor="b"/>
                </a:tc>
                <a:tc>
                  <a:txBody>
                    <a:bodyPr/>
                    <a:lstStyle/>
                    <a:p>
                      <a:pPr algn="r" fontAlgn="b"/>
                      <a:r>
                        <a:rPr lang="en-US" sz="1600" b="0" i="0" u="none" strike="noStrike" baseline="0" dirty="0">
                          <a:effectLst>
                            <a:glow>
                              <a:schemeClr val="accent1">
                                <a:alpha val="40000"/>
                              </a:schemeClr>
                            </a:glow>
                          </a:effectLst>
                          <a:latin typeface="Mangal" charset="0"/>
                          <a:ea typeface="Mangal" charset="0"/>
                          <a:cs typeface="Mangal" charset="0"/>
                        </a:rPr>
                        <a:t>-(5.5%)</a:t>
                      </a:r>
                      <a:endParaRPr lang="mr-IN"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extLst>
                  <a:ext uri="{0D108BD9-81ED-4DB2-BD59-A6C34878D82A}">
                    <a16:rowId xmlns:a16="http://schemas.microsoft.com/office/drawing/2014/main" val="10012"/>
                  </a:ext>
                </a:extLst>
              </a:tr>
              <a:tr h="250701">
                <a:tc>
                  <a:txBody>
                    <a:bodyPr/>
                    <a:lstStyle/>
                    <a:p>
                      <a:pPr algn="ctr" fontAlgn="b"/>
                      <a:r>
                        <a:rPr lang="is-IS" sz="1600" b="0" i="0" u="none" strike="noStrike" baseline="0" dirty="0">
                          <a:effectLst>
                            <a:glow>
                              <a:schemeClr val="accent1">
                                <a:alpha val="40000"/>
                              </a:schemeClr>
                            </a:glow>
                          </a:effectLst>
                          <a:latin typeface="Mangal" charset="0"/>
                          <a:ea typeface="Mangal" charset="0"/>
                          <a:cs typeface="Mangal" charset="0"/>
                        </a:rPr>
                        <a:t>-assessed @ $313,542 </a:t>
                      </a:r>
                    </a:p>
                  </a:txBody>
                  <a:tcPr marL="0" marR="0" marT="0" marB="0" anchor="b"/>
                </a:tc>
                <a:tc>
                  <a:txBody>
                    <a:bodyPr/>
                    <a:lstStyle/>
                    <a:p>
                      <a:pPr algn="r" fontAlgn="b"/>
                      <a:r>
                        <a:rPr lang="is-IS" sz="1600" b="0" i="0" u="none" strike="noStrike" baseline="0" dirty="0">
                          <a:effectLst>
                            <a:glow>
                              <a:schemeClr val="accent1">
                                <a:alpha val="40000"/>
                              </a:schemeClr>
                            </a:glow>
                          </a:effectLst>
                          <a:latin typeface="Mangal" charset="0"/>
                          <a:ea typeface="Mangal" charset="0"/>
                          <a:cs typeface="Mangal" charset="0"/>
                        </a:rPr>
                        <a:t>2,627</a:t>
                      </a:r>
                    </a:p>
                  </a:txBody>
                  <a:tcPr marL="0" marR="0" marT="0" marB="0" anchor="b"/>
                </a:tc>
                <a:tc>
                  <a:txBody>
                    <a:bodyPr/>
                    <a:lstStyle/>
                    <a:p>
                      <a:pPr algn="r" fontAlgn="b"/>
                      <a:r>
                        <a:rPr lang="is-IS" sz="1600" b="0" i="0" u="none" strike="noStrike" baseline="0" dirty="0">
                          <a:effectLst>
                            <a:glow>
                              <a:schemeClr val="accent1">
                                <a:alpha val="40000"/>
                              </a:schemeClr>
                            </a:glow>
                          </a:effectLst>
                          <a:latin typeface="Mangal" charset="0"/>
                          <a:ea typeface="Mangal" charset="0"/>
                          <a:cs typeface="Mangal" charset="0"/>
                        </a:rPr>
                        <a:t>2,483</a:t>
                      </a:r>
                    </a:p>
                  </a:txBody>
                  <a:tcPr marL="0" marR="0" marT="0" marB="0" anchor="b"/>
                </a:tc>
                <a:tc>
                  <a:txBody>
                    <a:bodyPr/>
                    <a:lstStyle/>
                    <a:p>
                      <a:pPr algn="r" fontAlgn="b"/>
                      <a:r>
                        <a:rPr lang="en-US" sz="1600" b="0" i="0" u="none" strike="noStrike" baseline="0" dirty="0">
                          <a:effectLst>
                            <a:glow>
                              <a:schemeClr val="accent1">
                                <a:alpha val="40000"/>
                              </a:schemeClr>
                            </a:glow>
                          </a:effectLst>
                          <a:latin typeface="Mangal" charset="0"/>
                          <a:ea typeface="Mangal" charset="0"/>
                          <a:cs typeface="Mangal" charset="0"/>
                        </a:rPr>
                        <a:t>-($144)</a:t>
                      </a:r>
                    </a:p>
                  </a:txBody>
                  <a:tcPr marL="0" marR="0" marT="0" marB="0" anchor="b"/>
                </a:tc>
                <a:tc>
                  <a:txBody>
                    <a:bodyPr/>
                    <a:lstStyle/>
                    <a:p>
                      <a:pPr algn="r" fontAlgn="b"/>
                      <a:r>
                        <a:rPr lang="en-US" sz="1600" b="0" i="0" u="none" strike="noStrike" baseline="0" dirty="0">
                          <a:effectLst>
                            <a:glow>
                              <a:schemeClr val="accent1">
                                <a:alpha val="40000"/>
                              </a:schemeClr>
                            </a:glow>
                          </a:effectLst>
                          <a:latin typeface="Mangal" charset="0"/>
                          <a:ea typeface="Mangal" charset="0"/>
                          <a:cs typeface="Mangal" charset="0"/>
                        </a:rPr>
                        <a:t>-(5.5%)</a:t>
                      </a:r>
                      <a:endParaRPr lang="mr-IN"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extLst>
                  <a:ext uri="{0D108BD9-81ED-4DB2-BD59-A6C34878D82A}">
                    <a16:rowId xmlns:a16="http://schemas.microsoft.com/office/drawing/2014/main" val="3407331280"/>
                  </a:ext>
                </a:extLst>
              </a:tr>
              <a:tr h="250701">
                <a:tc>
                  <a:txBody>
                    <a:bodyPr/>
                    <a:lstStyle/>
                    <a:p>
                      <a:pPr algn="ctr" fontAlgn="b"/>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endParaRPr lang="is-I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endParaRPr lang="en-US"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tc>
                  <a:txBody>
                    <a:bodyPr/>
                    <a:lstStyle/>
                    <a:p>
                      <a:pPr algn="r" fontAlgn="b"/>
                      <a:endParaRPr lang="mr-IN" sz="1600" b="0" i="0" u="none" strike="noStrike" baseline="0" dirty="0">
                        <a:effectLst>
                          <a:glow>
                            <a:schemeClr val="accent1">
                              <a:alpha val="40000"/>
                            </a:schemeClr>
                          </a:glow>
                        </a:effectLst>
                        <a:latin typeface="Mangal" charset="0"/>
                        <a:ea typeface="Mangal" charset="0"/>
                        <a:cs typeface="Mangal" charset="0"/>
                      </a:endParaRPr>
                    </a:p>
                  </a:txBody>
                  <a:tcPr marL="0" marR="0" marT="0" marB="0" anchor="b"/>
                </a:tc>
                <a:extLst>
                  <a:ext uri="{0D108BD9-81ED-4DB2-BD59-A6C34878D82A}">
                    <a16:rowId xmlns:a16="http://schemas.microsoft.com/office/drawing/2014/main" val="272665315"/>
                  </a:ext>
                </a:extLst>
              </a:tr>
            </a:tbl>
          </a:graphicData>
        </a:graphic>
      </p:graphicFrame>
      <p:sp>
        <p:nvSpPr>
          <p:cNvPr id="4" name="TextBox 3"/>
          <p:cNvSpPr txBox="1"/>
          <p:nvPr/>
        </p:nvSpPr>
        <p:spPr>
          <a:xfrm>
            <a:off x="990598" y="246748"/>
            <a:ext cx="10115551" cy="461665"/>
          </a:xfrm>
          <a:prstGeom prst="rect">
            <a:avLst/>
          </a:prstGeom>
          <a:noFill/>
        </p:spPr>
        <p:txBody>
          <a:bodyPr wrap="square" rtlCol="0">
            <a:spAutoFit/>
          </a:bodyPr>
          <a:lstStyle/>
          <a:p>
            <a:pPr algn="ctr"/>
            <a:r>
              <a:rPr lang="en-US" sz="2400" dirty="0"/>
              <a:t>Budget Snapshot </a:t>
            </a:r>
            <a:r>
              <a:rPr lang="mr-IN" sz="2400" dirty="0"/>
              <a:t>–</a:t>
            </a:r>
            <a:r>
              <a:rPr lang="en-US" sz="2400" dirty="0"/>
              <a:t> Municipal only</a:t>
            </a:r>
          </a:p>
        </p:txBody>
      </p:sp>
    </p:spTree>
    <p:extLst>
      <p:ext uri="{BB962C8B-B14F-4D97-AF65-F5344CB8AC3E}">
        <p14:creationId xmlns:p14="http://schemas.microsoft.com/office/powerpoint/2010/main" val="171884818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9119</TotalTime>
  <Words>2923</Words>
  <Application>Microsoft Office PowerPoint</Application>
  <PresentationFormat>Widescreen</PresentationFormat>
  <Paragraphs>244</Paragraphs>
  <Slides>12</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Mangal</vt:lpstr>
      <vt:lpstr>Times New Roman</vt:lpstr>
      <vt:lpstr>Wingdings</vt:lpstr>
      <vt:lpstr>Retrospect</vt:lpstr>
      <vt:lpstr>Borough of Dunellen 2021 Municipal Budget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Township of Woodbridge 2015 Municipal Budget Presentation</dc:title>
  <dc:creator>Jason Cilento</dc:creator>
  <cp:lastModifiedBy>William Robins</cp:lastModifiedBy>
  <cp:revision>292</cp:revision>
  <dcterms:created xsi:type="dcterms:W3CDTF">2015-04-20T00:47:15Z</dcterms:created>
  <dcterms:modified xsi:type="dcterms:W3CDTF">2021-04-17T13:15:05Z</dcterms:modified>
</cp:coreProperties>
</file>